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2" r:id="rId8"/>
    <p:sldId id="265" r:id="rId9"/>
    <p:sldId id="264" r:id="rId10"/>
    <p:sldId id="266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C1D9A3-1E6D-4382-9EC3-C7D8766BBCAA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9FFD473-9B07-4200-B2BF-FECA68CD9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1D9A3-1E6D-4382-9EC3-C7D8766BBCAA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FFD473-9B07-4200-B2BF-FECA68CD9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1D9A3-1E6D-4382-9EC3-C7D8766BBCAA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FFD473-9B07-4200-B2BF-FECA68CD9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1D9A3-1E6D-4382-9EC3-C7D8766BBCAA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FFD473-9B07-4200-B2BF-FECA68CD96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1D9A3-1E6D-4382-9EC3-C7D8766BBCAA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FFD473-9B07-4200-B2BF-FECA68CD96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1D9A3-1E6D-4382-9EC3-C7D8766BBCAA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FFD473-9B07-4200-B2BF-FECA68CD96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1D9A3-1E6D-4382-9EC3-C7D8766BBCAA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FFD473-9B07-4200-B2BF-FECA68CD9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1D9A3-1E6D-4382-9EC3-C7D8766BBCAA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FFD473-9B07-4200-B2BF-FECA68CD96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C1D9A3-1E6D-4382-9EC3-C7D8766BBCAA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FFD473-9B07-4200-B2BF-FECA68CD9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5C1D9A3-1E6D-4382-9EC3-C7D8766BBCAA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FFD473-9B07-4200-B2BF-FECA68CD9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C1D9A3-1E6D-4382-9EC3-C7D8766BBCAA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9FFD473-9B07-4200-B2BF-FECA68CD965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C1D9A3-1E6D-4382-9EC3-C7D8766BBCAA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9FFD473-9B07-4200-B2BF-FECA68CD96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133600" y="609600"/>
            <a:ext cx="46482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>
                <a:solidFill>
                  <a:srgbClr val="FF0000"/>
                </a:solidFill>
              </a:rPr>
              <a:t>Bio Mechatronic Hand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524000"/>
            <a:ext cx="4676775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Content Placeholder 4" descr="ppt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5638800"/>
            <a:ext cx="4084332" cy="914400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905000"/>
            <a:ext cx="61722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Castellar" pitchFamily="18" charset="0"/>
              </a:rPr>
              <a:t>INDEX/MIDDLE FINGER DESIGN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571500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Fig. : Index/Middle finger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6" name="Content Placeholder 4" descr="ppt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6096000"/>
            <a:ext cx="2636530" cy="590266"/>
          </a:xfrm>
          <a:prstGeom prst="rect">
            <a:avLst/>
          </a:prstGeom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thumb has been designed in order to </a:t>
            </a:r>
            <a:r>
              <a:rPr lang="en-US" dirty="0" smtClean="0">
                <a:solidFill>
                  <a:srgbClr val="FF0000"/>
                </a:solidFill>
              </a:rPr>
              <a:t>complete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FF0000"/>
                </a:solidFill>
              </a:rPr>
              <a:t>hand prototype </a:t>
            </a:r>
            <a:r>
              <a:rPr lang="en-US" dirty="0" smtClean="0"/>
              <a:t>and to perform grasping tasks with thumb opposition. </a:t>
            </a:r>
          </a:p>
          <a:p>
            <a:r>
              <a:rPr lang="en-US" dirty="0" smtClean="0"/>
              <a:t>The thumb has been designed by simply </a:t>
            </a:r>
            <a:r>
              <a:rPr lang="en-US" dirty="0" smtClean="0">
                <a:solidFill>
                  <a:srgbClr val="FF0000"/>
                </a:solidFill>
              </a:rPr>
              <a:t>removing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FF0000"/>
                </a:solidFill>
              </a:rPr>
              <a:t>distal phalanx</a:t>
            </a:r>
            <a:r>
              <a:rPr lang="en-US" dirty="0" smtClean="0"/>
              <a:t> from the index/middle finger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Castellar" pitchFamily="18" charset="0"/>
              </a:rPr>
              <a:t>THUMB DESIGN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4" descr="ppt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6096000"/>
            <a:ext cx="2636530" cy="590266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676400"/>
            <a:ext cx="6096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686800" cy="8382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Castellar" pitchFamily="18" charset="0"/>
              </a:rPr>
              <a:t>THUMB DESIGN</a:t>
            </a:r>
            <a:endParaRPr lang="en-US" sz="3200" dirty="0"/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563880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Fig. : Thumb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Content Placeholder 4" descr="ppt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6096000"/>
            <a:ext cx="2636530" cy="590266"/>
          </a:xfrm>
          <a:prstGeom prst="rect">
            <a:avLst/>
          </a:prstGeom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 first prototype of the hand has been developed incorporating two fingers and thumb. </a:t>
            </a:r>
          </a:p>
          <a:p>
            <a:pPr algn="just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In fact, at least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three hard-fingers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are necessary to completely restrain an object. </a:t>
            </a:r>
          </a:p>
          <a:p>
            <a:pPr algn="just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assembling process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allows the hand prototype to perform two grasping tasks. </a:t>
            </a:r>
          </a:p>
          <a:p>
            <a:pPr algn="just"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		1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Cylindrical grasp</a:t>
            </a:r>
          </a:p>
          <a:p>
            <a:pPr algn="just">
              <a:buNone/>
            </a:pP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Tripod pinch grasp</a:t>
            </a:r>
          </a:p>
          <a:p>
            <a:pPr algn="just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The hand prototype has been fabricated using the </a:t>
            </a:r>
            <a:r>
              <a:rPr lang="en-US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Fused Deposition Modeling [FDM]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process.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>
                <a:latin typeface="Castellar" pitchFamily="18" charset="0"/>
              </a:rPr>
              <a:t>HAND ASSEMBLING AND FABRICATION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4" descr="ppt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6096000"/>
            <a:ext cx="2636530" cy="590266"/>
          </a:xfrm>
          <a:prstGeom prst="rect">
            <a:avLst/>
          </a:prstGeom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2057400"/>
            <a:ext cx="37338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Castellar" pitchFamily="18" charset="0"/>
              </a:rPr>
              <a:t>HAND ASSEMBLING AND FABRICATION</a:t>
            </a:r>
            <a:endParaRPr lang="en-US" sz="2800" dirty="0"/>
          </a:p>
        </p:txBody>
      </p:sp>
      <p:pic>
        <p:nvPicPr>
          <p:cNvPr id="9" name="Picture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2057400"/>
            <a:ext cx="32766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579120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Fig. 7: Pictures of cylindrical and tripod grasps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6" name="Content Placeholder 4" descr="pptlog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4600" y="6096000"/>
            <a:ext cx="2636530" cy="590266"/>
          </a:xfrm>
          <a:prstGeom prst="rect">
            <a:avLst/>
          </a:prstGeom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Castellar" pitchFamily="18" charset="0"/>
              </a:rPr>
              <a:t>HAND ASSEMBLING AND FABRICATION</a:t>
            </a:r>
            <a:endParaRPr lang="en-US" sz="2800" dirty="0"/>
          </a:p>
        </p:txBody>
      </p:sp>
      <p:pic>
        <p:nvPicPr>
          <p:cNvPr id="5" name="Picture 4"/>
          <p:cNvPicPr/>
          <p:nvPr/>
        </p:nvPicPr>
        <p:blipFill>
          <a:blip r:embed="rId2">
            <a:lum bright="-10000"/>
          </a:blip>
          <a:srcRect/>
          <a:stretch>
            <a:fillRect/>
          </a:stretch>
        </p:blipFill>
        <p:spPr bwMode="auto">
          <a:xfrm>
            <a:off x="5029200" y="2057400"/>
            <a:ext cx="3124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571500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Fig. 7: Pictures of cylindrical and tripod grasps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8" name="Content Placeholder 7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85801" y="2057400"/>
            <a:ext cx="3733799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Content Placeholder 4" descr="pptlog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4600" y="6096000"/>
            <a:ext cx="2636530" cy="590266"/>
          </a:xfrm>
          <a:prstGeom prst="rect">
            <a:avLst/>
          </a:prstGeom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02163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 first set of experimental tests has been performed in order to evaluate the force that the index/middle finger is able to exert on an external object. </a:t>
            </a:r>
          </a:p>
          <a:p>
            <a:pPr algn="just">
              <a:lnSpc>
                <a:spcPct val="12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To this aim we have measured the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force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resulting when the finger is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pressing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directly on a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force sensor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corresponding to different configurations of the joints. </a:t>
            </a:r>
          </a:p>
          <a:p>
            <a:pPr algn="just">
              <a:lnSpc>
                <a:spcPct val="120000"/>
              </a:lnSpc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Two “pressing” tasks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were identified in order to evaluate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separately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independently force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obtained by the two actuators incorporated in the finger:</a:t>
            </a:r>
          </a:p>
          <a:p>
            <a:pPr algn="just">
              <a:lnSpc>
                <a:spcPct val="120000"/>
              </a:lnSpc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>
              <a:lnSpc>
                <a:spcPct val="120000"/>
              </a:lnSpc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	TASK 1: the pushing action was exerted only by the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distal actuator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	TASK 2: the pushing action was exerted only by the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proximal actuator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Castellar" pitchFamily="18" charset="0"/>
              </a:rPr>
              <a:t>FINGERTIP FORCE CHARACTERIZATION</a:t>
            </a:r>
            <a:endParaRPr lang="en-US" sz="2800" dirty="0">
              <a:latin typeface="Castellar" pitchFamily="18" charset="0"/>
            </a:endParaRPr>
          </a:p>
        </p:txBody>
      </p:sp>
      <p:pic>
        <p:nvPicPr>
          <p:cNvPr id="4" name="Content Placeholder 4" descr="ppt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6096000"/>
            <a:ext cx="2636530" cy="590266"/>
          </a:xfrm>
          <a:prstGeom prst="rect">
            <a:avLst/>
          </a:prstGeom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Six position sensors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based on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Hall-effect sensors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(SS495A, Honeywell, USA), has been integrated in the hand structure in order to measure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angular position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the six active joints.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main advantages of Hall-effect sensors are their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small size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their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contactless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working principle, which allow us to avoid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friction forces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MP joints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the sensor measures a linear movement of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5.2mm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in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PIP joints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the linear movement is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8mm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Castellar" pitchFamily="18" charset="0"/>
              </a:rPr>
              <a:t>POSITION SENSOR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4" descr="ppt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6096000"/>
            <a:ext cx="2636530" cy="590266"/>
          </a:xfrm>
          <a:prstGeom prst="rect">
            <a:avLst/>
          </a:prstGeom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524000"/>
            <a:ext cx="3429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astellar" pitchFamily="18" charset="0"/>
              </a:rPr>
              <a:t>POSITION SENSOR</a:t>
            </a: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1676400"/>
            <a:ext cx="2743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1600200" y="4495800"/>
            <a:ext cx="26110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(a) Slider for the MP joint.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486400" y="4495800"/>
            <a:ext cx="26254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(b) Slider for the DIP joint.</a:t>
            </a:r>
            <a:endParaRPr lang="en-US" dirty="0"/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5156537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Fig. : Drawings of the two position sensors (the dimensions of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(a) are 12x4x8 mm</a:t>
            </a:r>
            <a:r>
              <a:rPr kumimoji="0" lang="en-US" sz="2000" b="0" i="1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and the dimensions of (b) are 8.7x4x6 mm</a:t>
            </a:r>
            <a:r>
              <a:rPr kumimoji="0" lang="en-US" sz="2000" b="0" i="1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" name="Content Placeholder 4" descr="pptlogo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4600" y="6096000"/>
            <a:ext cx="2636530" cy="590266"/>
          </a:xfrm>
          <a:prstGeom prst="rect">
            <a:avLst/>
          </a:prstGeom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371601"/>
            <a:ext cx="5571272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astellar" pitchFamily="18" charset="0"/>
              </a:rPr>
              <a:t>POSITION SENSOR</a:t>
            </a:r>
            <a:endParaRPr lang="en-US" dirty="0"/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541020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Fig. : The first prototype with the 2 integrated sensors.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Content Placeholder 4" descr="ppt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6096000"/>
            <a:ext cx="2636530" cy="590266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objective of the work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an bio mechatronic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to develop an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artificial hand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which can be used for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functional substitution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natural hand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(prosthetics) and for humanoid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robotics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applications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artificial hand is designed for replicating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sensory-motor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capabilities of human hand.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Commercially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available prosthetic devices, such as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Otto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Bock Sensor Hand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as well as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multifunctional hand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designs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 far  from  providing  the 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grasping capabilities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the human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hand.</a:t>
            </a:r>
          </a:p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astellar" pitchFamily="18" charset="0"/>
              </a:rPr>
              <a:t>INTRODUCTION</a:t>
            </a:r>
            <a:endParaRPr lang="en-US" b="1" dirty="0">
              <a:latin typeface="Castellar" pitchFamily="18" charset="0"/>
            </a:endParaRPr>
          </a:p>
        </p:txBody>
      </p:sp>
      <p:pic>
        <p:nvPicPr>
          <p:cNvPr id="4" name="Content Placeholder 4" descr="ppt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6096000"/>
            <a:ext cx="2636530" cy="590266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experimental tests showed promising results, but there is still room for improvement. 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First of all, natural fingers movements during grasping activities will be further investigated in order to achieve a truly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“human-like”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behavior of the artificial finger. 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force sensor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measurements will be further investigated in order to sense incipient slippage and to obtain force sensing abilities. 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Finally, suitable control strategies will be investigated and applied in order to develop a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natural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control of the 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wearable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hand.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Castellar" pitchFamily="18" charset="0"/>
              </a:rPr>
              <a:t>FUTURE IMPROVEMENTS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4" descr="ppt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6096000"/>
            <a:ext cx="2636530" cy="590266"/>
          </a:xfrm>
          <a:prstGeom prst="rect">
            <a:avLst/>
          </a:prstGeom>
        </p:spPr>
      </p:pic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based on integrating together multiple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degrees of freedom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multi-sensing capabilities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and distributed control in order to obtain “elegant”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human-like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appearance, simple and direct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controllability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low weight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low energy consumption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noiselessness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Following this type of approach a firsthand prototype with six DOFs has been designed and fabricated. 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this paper we focused our attention on the design and development of a first implementation of an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innovative hand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and in particular on the biomechatronic approach and on the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integration of the position and force sensors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Castellar" pitchFamily="18" charset="0"/>
              </a:rPr>
              <a:t>CONCLUSION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4" descr="ppt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6096000"/>
            <a:ext cx="2636530" cy="590266"/>
          </a:xfrm>
          <a:prstGeom prst="rect">
            <a:avLst/>
          </a:prstGeom>
        </p:spPr>
      </p:pic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astellar" pitchFamily="18" charset="0"/>
              </a:rPr>
              <a:t>Thank You</a:t>
            </a:r>
            <a:endParaRPr lang="en-US" b="1" dirty="0">
              <a:latin typeface="Castellar" pitchFamily="18" charset="0"/>
            </a:endParaRPr>
          </a:p>
        </p:txBody>
      </p:sp>
      <p:pic>
        <p:nvPicPr>
          <p:cNvPr id="5" name="Content Placeholder 4" descr="pptlogo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4600" y="2209800"/>
            <a:ext cx="4084330" cy="914400"/>
          </a:xfr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590800" y="2895600"/>
            <a:ext cx="4800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www.playppt.com</a:t>
            </a: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prosthetic hands active bending is restricted to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two or three joints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which are actuated by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single motor drive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acting simultaneously on the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metacarpo-phalangeal (MP) joints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the thumb, of the index and of the middle finger, while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other joints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can bend only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passively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limitation in dexterity is mainly due to the very basic requirement of limited size and weight necessary for prosthetic applications.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 the other hand robotics hands have achieved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high level performance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grasping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manipulation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but they make use of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large controllers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which are not applicable in prosthetics or humanoid robotics where it is necessary to provide the user with a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wearable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artificial hand.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astellar" pitchFamily="18" charset="0"/>
              </a:rPr>
              <a:t>INTRODUCTION</a:t>
            </a:r>
            <a:endParaRPr lang="en-US" dirty="0"/>
          </a:p>
        </p:txBody>
      </p:sp>
      <p:pic>
        <p:nvPicPr>
          <p:cNvPr id="4" name="Content Placeholder 4" descr="ppt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6096000"/>
            <a:ext cx="2636530" cy="590266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main requirements to be considered since the very beginning of a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artificial hand design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are the following: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natural appearance, controllability, noiselessness, lightness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low energy consumption.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These requirements can be fulfilled by implementing an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integrated design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approach aimed at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embedding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different functions (mechanisms, actuation, sensing and control) within a housing closely replicating the shape, size and appearance of the human hand. 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approach can be synthesized by the term: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biomechatronic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design.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Castellar" pitchFamily="18" charset="0"/>
              </a:rPr>
              <a:t>BIO MECHATRONIC design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Content Placeholder 4" descr="ppt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6096000"/>
            <a:ext cx="2636530" cy="590266"/>
          </a:xfrm>
          <a:prstGeom prst="rect">
            <a:avLst/>
          </a:prstGeo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biomechatronic hand will be equipped with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three finger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provide a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tripod grasp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two identical finger.</a:t>
            </a:r>
          </a:p>
          <a:p>
            <a:pPr algn="just">
              <a:lnSpc>
                <a:spcPct val="11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finger actuator system is based on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two micro-actuators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which drive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PIP joints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respectively; for cosmetic reasons, both actuators are fully integrated in the hand structure: the first in the palm and the second within the proximal phalange.</a:t>
            </a:r>
          </a:p>
          <a:p>
            <a:pPr algn="just">
              <a:lnSpc>
                <a:spcPct val="11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grasping task performed by the biomechatronic hand is divided in two subsequent phases:</a:t>
            </a:r>
          </a:p>
          <a:p>
            <a:pPr algn="just">
              <a:lnSpc>
                <a:spcPct val="11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1) 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Reaching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shape-adapting phases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lnSpc>
                <a:spcPct val="11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2) 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Grasping phase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with thumb opposition.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>
                <a:latin typeface="Castellar" pitchFamily="18" charset="0"/>
              </a:rPr>
              <a:t>Architecture of the biomechatronic hand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4" descr="ppt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6096000"/>
            <a:ext cx="2636530" cy="590266"/>
          </a:xfrm>
          <a:prstGeom prst="rect">
            <a:avLst/>
          </a:prstGeom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1676400"/>
            <a:ext cx="7429500" cy="39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Castellar" pitchFamily="18" charset="0"/>
              </a:rPr>
              <a:t>Architecture of the biomechatronic hand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2286000" y="58674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 smtClean="0"/>
              <a:t>Fig. : Architecture of the biomechatronic hand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6" name="Content Placeholder 4" descr="ppt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6096000"/>
            <a:ext cx="2636530" cy="590266"/>
          </a:xfrm>
          <a:prstGeom prst="rect">
            <a:avLst/>
          </a:prstGeom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The adoption of bulky and heavy actuators, in the design of commercial upper limb prosthesis, lead to an extreme 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reduction of DOFs. </a:t>
            </a:r>
          </a:p>
          <a:p>
            <a:pPr algn="just">
              <a:lnSpc>
                <a:spcPct val="120000"/>
              </a:lnSpc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Consequently, 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stable grasp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can be achieved by means of 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high grip forces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Starting from this viewpoint we are developing an artificial hand actuated by 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micro-drives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20000"/>
              </a:lnSpc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Due to its enhanced mobility our hand will be able to 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increase the contact areas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between phalanxes and grasped object. </a:t>
            </a:r>
          </a:p>
          <a:p>
            <a:pPr algn="just">
              <a:lnSpc>
                <a:spcPct val="120000"/>
              </a:lnSpc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Following this basic idea we can accept a </a:t>
            </a:r>
            <a:r>
              <a:rPr lang="en-US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reduction in power actuation increasing contact areas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in order to augment grip stability.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Castellar" pitchFamily="18" charset="0"/>
              </a:rPr>
              <a:t/>
            </a:r>
            <a:br>
              <a:rPr lang="en-US" b="1" dirty="0" smtClean="0">
                <a:latin typeface="Castellar" pitchFamily="18" charset="0"/>
              </a:rPr>
            </a:br>
            <a:r>
              <a:rPr lang="en-US" b="1" dirty="0" smtClean="0">
                <a:latin typeface="Castellar" pitchFamily="18" charset="0"/>
              </a:rPr>
              <a:t>The actuation system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4" descr="ppt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6096000"/>
            <a:ext cx="2636530" cy="590266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1752600"/>
            <a:ext cx="71437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Castellar" pitchFamily="18" charset="0"/>
              </a:rPr>
              <a:t>The actuation system</a:t>
            </a:r>
            <a:endParaRPr lang="en-US" sz="3200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586740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Fig. : Novel approach loop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Content Placeholder 4" descr="pptlogo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6096000"/>
            <a:ext cx="2636530" cy="590266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two prototypes have been designed by reproducing, as closely as possible,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kinematics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a human finger.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consist of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three phalanxes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of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palm housing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which is the part of the palm needed to house the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proximal actuator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Castellar" pitchFamily="18" charset="0"/>
              </a:rPr>
              <a:t>INDEX/MIDDLE FINGER DESIGN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4" descr="pptlog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6096000"/>
            <a:ext cx="2636530" cy="590266"/>
          </a:xfrm>
          <a:prstGeom prst="rect">
            <a:avLst/>
          </a:prstGeom>
        </p:spPr>
      </p:pic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195</TotalTime>
  <Words>1098</Words>
  <Application>Microsoft Office PowerPoint</Application>
  <PresentationFormat>On-screen Show (4:3)</PresentationFormat>
  <Paragraphs>82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Bio Mechatronic Hand </vt:lpstr>
      <vt:lpstr>INTRODUCTION</vt:lpstr>
      <vt:lpstr>INTRODUCTION</vt:lpstr>
      <vt:lpstr>BIO MECHATRONIC design </vt:lpstr>
      <vt:lpstr>Architecture of the biomechatronic hand </vt:lpstr>
      <vt:lpstr>Architecture of the biomechatronic hand</vt:lpstr>
      <vt:lpstr> The actuation system </vt:lpstr>
      <vt:lpstr>The actuation system</vt:lpstr>
      <vt:lpstr>INDEX/MIDDLE FINGER DESIGN </vt:lpstr>
      <vt:lpstr>INDEX/MIDDLE FINGER DESIGN </vt:lpstr>
      <vt:lpstr>THUMB DESIGN </vt:lpstr>
      <vt:lpstr>THUMB DESIGN</vt:lpstr>
      <vt:lpstr>HAND ASSEMBLING AND FABRICATION </vt:lpstr>
      <vt:lpstr>HAND ASSEMBLING AND FABRICATION</vt:lpstr>
      <vt:lpstr>HAND ASSEMBLING AND FABRICATION</vt:lpstr>
      <vt:lpstr>FINGERTIP FORCE CHARACTERIZATION</vt:lpstr>
      <vt:lpstr>POSITION SENSOR </vt:lpstr>
      <vt:lpstr>POSITION SENSOR</vt:lpstr>
      <vt:lpstr>POSITION SENSOR</vt:lpstr>
      <vt:lpstr>FUTURE IMPROVEMENTS </vt:lpstr>
      <vt:lpstr>CONCLUSION </vt:lpstr>
      <vt:lpstr>Thank You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 Mechatronic Hand</dc:title>
  <dc:creator>SUBRAMANIAN</dc:creator>
  <cp:lastModifiedBy>YOGESH</cp:lastModifiedBy>
  <cp:revision>43</cp:revision>
  <dcterms:created xsi:type="dcterms:W3CDTF">2010-10-16T07:52:19Z</dcterms:created>
  <dcterms:modified xsi:type="dcterms:W3CDTF">2013-09-18T07:36:21Z</dcterms:modified>
</cp:coreProperties>
</file>