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9" r:id="rId3"/>
    <p:sldId id="260" r:id="rId4"/>
    <p:sldId id="261" r:id="rId5"/>
    <p:sldId id="262" r:id="rId6"/>
    <p:sldId id="263" r:id="rId7"/>
    <p:sldId id="264" r:id="rId8"/>
    <p:sldId id="265" r:id="rId9"/>
    <p:sldId id="266" r:id="rId10"/>
    <p:sldId id="267"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57C9EB-F15F-4327-9E30-7C033EA8E4E0}" type="datetimeFigureOut">
              <a:rPr lang="en-US" smtClean="0"/>
              <a:pPr/>
              <a:t>9/17/2013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40CB0B-B0FC-4378-ADCA-344BB6A733F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40CB0B-B0FC-4378-ADCA-344BB6A733F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A0BF25-CD97-417B-A513-4D560157BF6E}"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28EED3-C8DD-4724-97A8-85024F16FC8C}" type="slidenum">
              <a:rPr lang="en-US" smtClean="0"/>
              <a:pPr/>
              <a:t>‹#›</a:t>
            </a:fld>
            <a:endParaRPr lang="en-US" dirty="0"/>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0BF25-CD97-417B-A513-4D560157BF6E}" type="datetimeFigureOut">
              <a:rPr lang="en-US" smtClean="0"/>
              <a:pPr/>
              <a:t>9/17/2013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8EED3-C8DD-4724-97A8-85024F16FC8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ChangeArrowheads="1"/>
          </p:cNvSpPr>
          <p:nvPr/>
        </p:nvSpPr>
        <p:spPr bwMode="auto">
          <a:xfrm>
            <a:off x="2895600" y="990600"/>
            <a:ext cx="326403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accent2">
                    <a:lumMod val="75000"/>
                  </a:schemeClr>
                </a:solidFill>
                <a:effectLst/>
                <a:latin typeface="Comic Sans MS" pitchFamily="66" charset="0"/>
                <a:ea typeface="Times New Roman" pitchFamily="18" charset="0"/>
              </a:rPr>
              <a:t>NANOROBOTICS</a:t>
            </a:r>
            <a:endParaRPr kumimoji="0" lang="en-US" sz="2800" b="0" i="0" u="none" strike="noStrike" cap="none" normalizeH="0" baseline="0" dirty="0" smtClean="0">
              <a:ln>
                <a:noFill/>
              </a:ln>
              <a:solidFill>
                <a:schemeClr val="accent2">
                  <a:lumMod val="75000"/>
                </a:schemeClr>
              </a:solidFill>
              <a:effectLst/>
              <a:latin typeface="Arial" pitchFamily="34" charset="0"/>
            </a:endParaRPr>
          </a:p>
        </p:txBody>
      </p:sp>
      <p:pic>
        <p:nvPicPr>
          <p:cNvPr id="12290" name="Picture 2" descr="http://www.technovelgy.com/graphics/content/cell-repair-nanorobot2.jpg"/>
          <p:cNvPicPr>
            <a:picLocks noChangeAspect="1" noChangeArrowheads="1"/>
          </p:cNvPicPr>
          <p:nvPr/>
        </p:nvPicPr>
        <p:blipFill>
          <a:blip r:embed="rId3"/>
          <a:srcRect/>
          <a:stretch>
            <a:fillRect/>
          </a:stretch>
        </p:blipFill>
        <p:spPr bwMode="auto">
          <a:xfrm>
            <a:off x="2362200" y="2057400"/>
            <a:ext cx="4407428" cy="3311869"/>
          </a:xfrm>
          <a:prstGeom prst="rect">
            <a:avLst/>
          </a:prstGeom>
          <a:noFill/>
        </p:spPr>
      </p:pic>
      <p:pic>
        <p:nvPicPr>
          <p:cNvPr id="4" name="Picture 3" descr="pptlogo.png"/>
          <p:cNvPicPr>
            <a:picLocks noChangeAspect="1"/>
          </p:cNvPicPr>
          <p:nvPr/>
        </p:nvPicPr>
        <p:blipFill>
          <a:blip r:embed="rId4"/>
          <a:stretch>
            <a:fillRect/>
          </a:stretch>
        </p:blipFill>
        <p:spPr>
          <a:xfrm>
            <a:off x="6781800" y="6172200"/>
            <a:ext cx="2178310" cy="487680"/>
          </a:xfrm>
          <a:prstGeom prst="rect">
            <a:avLst/>
          </a:prstGeom>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wheel(4)">
                                      <p:cBhvr>
                                        <p:cTn id="7" dur="20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Conclusion</a:t>
            </a:r>
            <a:endParaRPr lang="en-US" b="1" dirty="0">
              <a:solidFill>
                <a:srgbClr val="7030A0"/>
              </a:solidFill>
            </a:endParaRPr>
          </a:p>
        </p:txBody>
      </p:sp>
      <p:sp>
        <p:nvSpPr>
          <p:cNvPr id="3" name="Rectangle 2"/>
          <p:cNvSpPr/>
          <p:nvPr/>
        </p:nvSpPr>
        <p:spPr>
          <a:xfrm>
            <a:off x="533400" y="2514600"/>
            <a:ext cx="8077200" cy="1200329"/>
          </a:xfrm>
          <a:prstGeom prst="rect">
            <a:avLst/>
          </a:prstGeom>
        </p:spPr>
        <p:txBody>
          <a:bodyPr wrap="square">
            <a:spAutoFit/>
          </a:bodyPr>
          <a:lstStyle/>
          <a:p>
            <a:pPr>
              <a:buFont typeface="Wingdings" pitchFamily="2" charset="2"/>
              <a:buChar char="ü"/>
            </a:pPr>
            <a:r>
              <a:rPr lang="en-US" sz="2400" dirty="0" smtClean="0">
                <a:solidFill>
                  <a:schemeClr val="accent3">
                    <a:lumMod val="50000"/>
                  </a:schemeClr>
                </a:solidFill>
              </a:rPr>
              <a:t>The </a:t>
            </a:r>
            <a:r>
              <a:rPr lang="en-US" sz="2400" dirty="0">
                <a:solidFill>
                  <a:schemeClr val="accent3">
                    <a:lumMod val="50000"/>
                  </a:schemeClr>
                </a:solidFill>
              </a:rPr>
              <a:t>ongoing developments of molecular-scale electronics, sensors and motors are expected to enable microscopic robots with dimensions comparable to bacteria.</a:t>
            </a:r>
          </a:p>
        </p:txBody>
      </p:sp>
      <p:sp>
        <p:nvSpPr>
          <p:cNvPr id="4" name="Rectangle 3"/>
          <p:cNvSpPr/>
          <p:nvPr/>
        </p:nvSpPr>
        <p:spPr>
          <a:xfrm>
            <a:off x="533400" y="1447800"/>
            <a:ext cx="7924800" cy="830997"/>
          </a:xfrm>
          <a:prstGeom prst="rect">
            <a:avLst/>
          </a:prstGeom>
        </p:spPr>
        <p:txBody>
          <a:bodyPr wrap="square">
            <a:spAutoFit/>
          </a:bodyPr>
          <a:lstStyle/>
          <a:p>
            <a:pPr>
              <a:buFont typeface="Wingdings" pitchFamily="2" charset="2"/>
              <a:buChar char="ü"/>
            </a:pPr>
            <a:r>
              <a:rPr lang="en-US" sz="2400" dirty="0">
                <a:solidFill>
                  <a:schemeClr val="accent3">
                    <a:lumMod val="50000"/>
                  </a:schemeClr>
                </a:solidFill>
              </a:rPr>
              <a:t>The ill patients will be cured and the lives of the seniors will be renewed with the use of Nanorobots.</a:t>
            </a:r>
          </a:p>
        </p:txBody>
      </p:sp>
      <p:sp>
        <p:nvSpPr>
          <p:cNvPr id="5" name="Rectangle 4"/>
          <p:cNvSpPr/>
          <p:nvPr/>
        </p:nvSpPr>
        <p:spPr>
          <a:xfrm>
            <a:off x="533400" y="3962400"/>
            <a:ext cx="8077200" cy="2308324"/>
          </a:xfrm>
          <a:prstGeom prst="rect">
            <a:avLst/>
          </a:prstGeom>
        </p:spPr>
        <p:txBody>
          <a:bodyPr wrap="square">
            <a:spAutoFit/>
          </a:bodyPr>
          <a:lstStyle/>
          <a:p>
            <a:pPr>
              <a:buFont typeface="Wingdings" pitchFamily="2" charset="2"/>
              <a:buChar char="ü"/>
            </a:pPr>
            <a:r>
              <a:rPr lang="en-US" sz="2400" dirty="0">
                <a:solidFill>
                  <a:schemeClr val="accent3">
                    <a:lumMod val="50000"/>
                  </a:schemeClr>
                </a:solidFill>
              </a:rPr>
              <a:t>With the emerging era of molecular engineering, the development of methodologies that enable investigation to make easier automation, and evaluation of new approaches of the nanoworlds and nanorobotics </a:t>
            </a:r>
            <a:r>
              <a:rPr lang="en-US" sz="2400" dirty="0" smtClean="0">
                <a:solidFill>
                  <a:schemeClr val="accent3">
                    <a:lumMod val="50000"/>
                  </a:schemeClr>
                </a:solidFill>
              </a:rPr>
              <a:t>behavior, </a:t>
            </a:r>
            <a:r>
              <a:rPr lang="en-US" sz="2400" dirty="0">
                <a:solidFill>
                  <a:schemeClr val="accent3">
                    <a:lumMod val="50000"/>
                  </a:schemeClr>
                </a:solidFill>
              </a:rPr>
              <a:t>are expected to have a great impact for an effective development on nanorobotics. </a:t>
            </a:r>
          </a:p>
        </p:txBody>
      </p:sp>
      <p:pic>
        <p:nvPicPr>
          <p:cNvPr id="6" name="Picture 5" descr="pptlogo.png"/>
          <p:cNvPicPr>
            <a:picLocks noChangeAspect="1"/>
          </p:cNvPicPr>
          <p:nvPr/>
        </p:nvPicPr>
        <p:blipFill>
          <a:blip r:embed="rId2"/>
          <a:stretch>
            <a:fillRect/>
          </a:stretch>
        </p:blipFill>
        <p:spPr>
          <a:xfrm>
            <a:off x="678180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Thank You</a:t>
            </a:r>
            <a:endParaRPr lang="en-US" dirty="0"/>
          </a:p>
        </p:txBody>
      </p:sp>
      <p:pic>
        <p:nvPicPr>
          <p:cNvPr id="4" name="Picture 3" descr="pptlogo.png"/>
          <p:cNvPicPr>
            <a:picLocks noChangeAspect="1"/>
          </p:cNvPicPr>
          <p:nvPr/>
        </p:nvPicPr>
        <p:blipFill>
          <a:blip r:embed="rId2"/>
          <a:stretch>
            <a:fillRect/>
          </a:stretch>
        </p:blipFill>
        <p:spPr>
          <a:xfrm>
            <a:off x="2438400" y="2667000"/>
            <a:ext cx="4815863" cy="1078175"/>
          </a:xfrm>
          <a:prstGeom prst="rect">
            <a:avLst/>
          </a:prstGeom>
        </p:spPr>
      </p:pic>
      <p:sp>
        <p:nvSpPr>
          <p:cNvPr id="5" name="Title 1"/>
          <p:cNvSpPr txBox="1">
            <a:spLocks/>
          </p:cNvSpPr>
          <p:nvPr/>
        </p:nvSpPr>
        <p:spPr>
          <a:xfrm>
            <a:off x="533400" y="3733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accent6"/>
                </a:solidFill>
                <a:effectLst/>
                <a:uLnTx/>
                <a:uFillTx/>
                <a:latin typeface="+mj-lt"/>
                <a:ea typeface="+mj-ea"/>
                <a:cs typeface="+mj-cs"/>
              </a:rPr>
              <a:t>www.playppt.com</a:t>
            </a:r>
            <a:endParaRPr kumimoji="0" lang="en-US" sz="4400" b="0" i="0" u="none" strike="noStrike" kern="1200" cap="none" spc="0" normalizeH="0" baseline="0" noProof="0" dirty="0">
              <a:ln>
                <a:noFill/>
              </a:ln>
              <a:solidFill>
                <a:schemeClr val="accent6"/>
              </a:solidFill>
              <a:effectLst/>
              <a:uLnTx/>
              <a:uFillTx/>
              <a:latin typeface="+mj-lt"/>
              <a:ea typeface="+mj-ea"/>
              <a:cs typeface="+mj-cs"/>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Introduction</a:t>
            </a:r>
            <a:endParaRPr lang="en-US" b="1" dirty="0">
              <a:solidFill>
                <a:srgbClr val="7030A0"/>
              </a:solidFill>
            </a:endParaRPr>
          </a:p>
        </p:txBody>
      </p:sp>
      <p:sp>
        <p:nvSpPr>
          <p:cNvPr id="3" name="Rectangle 2"/>
          <p:cNvSpPr/>
          <p:nvPr/>
        </p:nvSpPr>
        <p:spPr>
          <a:xfrm>
            <a:off x="381000" y="1582340"/>
            <a:ext cx="8458200" cy="4524315"/>
          </a:xfrm>
          <a:prstGeom prst="rect">
            <a:avLst/>
          </a:prstGeom>
        </p:spPr>
        <p:txBody>
          <a:bodyPr wrap="square">
            <a:spAutoFit/>
          </a:bodyPr>
          <a:lstStyle/>
          <a:p>
            <a:pPr>
              <a:buFont typeface="Wingdings" pitchFamily="2" charset="2"/>
              <a:buChar char="ü"/>
            </a:pPr>
            <a:r>
              <a:rPr lang="en-US" sz="2400" dirty="0" smtClean="0">
                <a:solidFill>
                  <a:schemeClr val="accent3">
                    <a:lumMod val="50000"/>
                  </a:schemeClr>
                </a:solidFill>
              </a:rPr>
              <a:t>Nanotechnology can enable build the bridges for the human future through the use of microscopic robots comprised of nanocomponents. </a:t>
            </a:r>
          </a:p>
          <a:p>
            <a:endParaRPr lang="en-US" sz="2400" dirty="0" smtClean="0">
              <a:solidFill>
                <a:schemeClr val="accent3">
                  <a:lumMod val="50000"/>
                </a:schemeClr>
              </a:solidFill>
            </a:endParaRPr>
          </a:p>
          <a:p>
            <a:pPr>
              <a:buFont typeface="Wingdings" pitchFamily="2" charset="2"/>
              <a:buChar char="ü"/>
            </a:pPr>
            <a:r>
              <a:rPr lang="en-US" sz="2400" dirty="0" smtClean="0">
                <a:solidFill>
                  <a:schemeClr val="accent3">
                    <a:lumMod val="50000"/>
                  </a:schemeClr>
                </a:solidFill>
              </a:rPr>
              <a:t>Nanorobotics represents the next stage in miniaturization from micro machines. This paper presents certain distinct aspects that are used to achieve a successful nanorobotic system and their three dimensional visualization in real time.</a:t>
            </a:r>
          </a:p>
          <a:p>
            <a:endParaRPr lang="en-US" sz="2400" dirty="0" smtClean="0">
              <a:solidFill>
                <a:schemeClr val="accent3">
                  <a:lumMod val="50000"/>
                </a:schemeClr>
              </a:solidFill>
            </a:endParaRPr>
          </a:p>
          <a:p>
            <a:pPr>
              <a:buFont typeface="Wingdings" pitchFamily="2" charset="2"/>
              <a:buChar char="ü"/>
            </a:pPr>
            <a:r>
              <a:rPr lang="en-US" sz="2400" dirty="0" smtClean="0">
                <a:solidFill>
                  <a:schemeClr val="accent3">
                    <a:lumMod val="50000"/>
                  </a:schemeClr>
                </a:solidFill>
              </a:rPr>
              <a:t>The nano-robots or nanobots, is expected to revolutionize the medical industry, with the ability to treat at a cellular level and make medical applications easy and effective</a:t>
            </a:r>
            <a:endParaRPr lang="en-US" sz="2400" dirty="0">
              <a:solidFill>
                <a:schemeClr val="accent3">
                  <a:lumMod val="50000"/>
                </a:schemeClr>
              </a:solidFill>
            </a:endParaRPr>
          </a:p>
        </p:txBody>
      </p:sp>
      <p:pic>
        <p:nvPicPr>
          <p:cNvPr id="4" name="Picture 3" descr="pptlogo.png"/>
          <p:cNvPicPr>
            <a:picLocks noChangeAspect="1"/>
          </p:cNvPicPr>
          <p:nvPr/>
        </p:nvPicPr>
        <p:blipFill>
          <a:blip r:embed="rId2"/>
          <a:stretch>
            <a:fillRect/>
          </a:stretch>
        </p:blipFill>
        <p:spPr>
          <a:xfrm>
            <a:off x="681329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Nano Robotic Technology</a:t>
            </a:r>
            <a:endParaRPr lang="en-US" b="1" dirty="0">
              <a:solidFill>
                <a:srgbClr val="7030A0"/>
              </a:solidFill>
            </a:endParaRPr>
          </a:p>
        </p:txBody>
      </p:sp>
      <p:sp>
        <p:nvSpPr>
          <p:cNvPr id="3" name="Rectangle 2"/>
          <p:cNvSpPr/>
          <p:nvPr/>
        </p:nvSpPr>
        <p:spPr>
          <a:xfrm>
            <a:off x="228600" y="1295400"/>
            <a:ext cx="8458200" cy="5016758"/>
          </a:xfrm>
          <a:prstGeom prst="rect">
            <a:avLst/>
          </a:prstGeom>
        </p:spPr>
        <p:txBody>
          <a:bodyPr wrap="square">
            <a:spAutoFit/>
          </a:bodyPr>
          <a:lstStyle/>
          <a:p>
            <a:pPr>
              <a:buFont typeface="Wingdings" pitchFamily="2" charset="2"/>
              <a:buChar char="ü"/>
            </a:pPr>
            <a:r>
              <a:rPr lang="en-US" sz="2000" dirty="0">
                <a:solidFill>
                  <a:schemeClr val="accent3">
                    <a:lumMod val="50000"/>
                  </a:schemeClr>
                </a:solidFill>
              </a:rPr>
              <a:t>Nanorobotics, an emerging field in medicine which states that nanorobots travel inside our bodies, digging for information, finding defects or delivering drugs. </a:t>
            </a:r>
            <a:endParaRPr lang="en-US" sz="2000" dirty="0" smtClean="0">
              <a:solidFill>
                <a:schemeClr val="accent3">
                  <a:lumMod val="50000"/>
                </a:schemeClr>
              </a:solidFill>
            </a:endParaRPr>
          </a:p>
          <a:p>
            <a:endParaRPr lang="en-US" sz="2000" dirty="0">
              <a:solidFill>
                <a:schemeClr val="accent3">
                  <a:lumMod val="50000"/>
                </a:schemeClr>
              </a:solidFill>
            </a:endParaRPr>
          </a:p>
          <a:p>
            <a:pPr>
              <a:buFont typeface="Wingdings" pitchFamily="2" charset="2"/>
              <a:buChar char="ü"/>
            </a:pPr>
            <a:r>
              <a:rPr lang="en-US" sz="2000" dirty="0" smtClean="0">
                <a:solidFill>
                  <a:schemeClr val="accent3">
                    <a:lumMod val="50000"/>
                  </a:schemeClr>
                </a:solidFill>
              </a:rPr>
              <a:t>One </a:t>
            </a:r>
            <a:r>
              <a:rPr lang="en-US" sz="2000" dirty="0">
                <a:solidFill>
                  <a:schemeClr val="accent3">
                    <a:lumMod val="50000"/>
                  </a:schemeClr>
                </a:solidFill>
              </a:rPr>
              <a:t>is nanorobots for the surgery intervention, and the other is </a:t>
            </a:r>
            <a:r>
              <a:rPr lang="en-US" sz="2000" dirty="0" smtClean="0">
                <a:solidFill>
                  <a:schemeClr val="accent3">
                    <a:lumMod val="50000"/>
                  </a:schemeClr>
                </a:solidFill>
              </a:rPr>
              <a:t>nanorobots </a:t>
            </a:r>
            <a:r>
              <a:rPr lang="en-US" sz="2000" dirty="0">
                <a:solidFill>
                  <a:schemeClr val="accent3">
                    <a:lumMod val="50000"/>
                  </a:schemeClr>
                </a:solidFill>
              </a:rPr>
              <a:t>to monitor patients’ body. </a:t>
            </a:r>
            <a:endParaRPr lang="en-US" sz="2000" dirty="0" smtClean="0">
              <a:solidFill>
                <a:schemeClr val="accent3">
                  <a:lumMod val="50000"/>
                </a:schemeClr>
              </a:solidFill>
            </a:endParaRPr>
          </a:p>
          <a:p>
            <a:endParaRPr lang="en-US" sz="2000" dirty="0" smtClean="0">
              <a:solidFill>
                <a:schemeClr val="accent3">
                  <a:lumMod val="50000"/>
                </a:schemeClr>
              </a:solidFill>
            </a:endParaRPr>
          </a:p>
          <a:p>
            <a:pPr>
              <a:buFont typeface="Wingdings" pitchFamily="2" charset="2"/>
              <a:buChar char="ü"/>
            </a:pPr>
            <a:r>
              <a:rPr lang="en-US" sz="2000" dirty="0" smtClean="0">
                <a:solidFill>
                  <a:schemeClr val="accent3">
                    <a:lumMod val="50000"/>
                  </a:schemeClr>
                </a:solidFill>
              </a:rPr>
              <a:t>For </a:t>
            </a:r>
            <a:r>
              <a:rPr lang="en-US" sz="2000" dirty="0">
                <a:solidFill>
                  <a:schemeClr val="accent3">
                    <a:lumMod val="50000"/>
                  </a:schemeClr>
                </a:solidFill>
              </a:rPr>
              <a:t>the first case, a most suitable approach is the tele-operation of nanorobots as valuable tools for biomedical engineering problems. Hence for example surgery experts guiding a minimally invasive medical procedure. </a:t>
            </a:r>
            <a:endParaRPr lang="en-US" sz="2000" dirty="0" smtClean="0">
              <a:solidFill>
                <a:schemeClr val="accent3">
                  <a:lumMod val="50000"/>
                </a:schemeClr>
              </a:solidFill>
            </a:endParaRPr>
          </a:p>
          <a:p>
            <a:endParaRPr lang="en-US" sz="2000" dirty="0" smtClean="0">
              <a:solidFill>
                <a:schemeClr val="accent3">
                  <a:lumMod val="50000"/>
                </a:schemeClr>
              </a:solidFill>
            </a:endParaRPr>
          </a:p>
          <a:p>
            <a:pPr>
              <a:buFont typeface="Wingdings" pitchFamily="2" charset="2"/>
              <a:buChar char="ü"/>
            </a:pPr>
            <a:r>
              <a:rPr lang="en-US" sz="2000" dirty="0" smtClean="0">
                <a:solidFill>
                  <a:schemeClr val="accent3">
                    <a:lumMod val="50000"/>
                  </a:schemeClr>
                </a:solidFill>
              </a:rPr>
              <a:t>The </a:t>
            </a:r>
            <a:r>
              <a:rPr lang="en-US" sz="2000" dirty="0">
                <a:solidFill>
                  <a:schemeClr val="accent3">
                    <a:lumMod val="50000"/>
                  </a:schemeClr>
                </a:solidFill>
              </a:rPr>
              <a:t>nanorobots require specific controls, sensors and actuators, basically in accordance with each kind of biomedical application. </a:t>
            </a:r>
            <a:endParaRPr lang="en-US" sz="2000" dirty="0" smtClean="0">
              <a:solidFill>
                <a:schemeClr val="accent3">
                  <a:lumMod val="50000"/>
                </a:schemeClr>
              </a:solidFill>
            </a:endParaRPr>
          </a:p>
          <a:p>
            <a:endParaRPr lang="en-US" sz="2000" dirty="0" smtClean="0">
              <a:solidFill>
                <a:schemeClr val="accent3">
                  <a:lumMod val="50000"/>
                </a:schemeClr>
              </a:solidFill>
            </a:endParaRPr>
          </a:p>
          <a:p>
            <a:pPr>
              <a:buFont typeface="Wingdings" pitchFamily="2" charset="2"/>
              <a:buChar char="ü"/>
            </a:pPr>
            <a:r>
              <a:rPr lang="en-US" sz="2000" dirty="0" smtClean="0">
                <a:solidFill>
                  <a:schemeClr val="accent3">
                    <a:lumMod val="50000"/>
                  </a:schemeClr>
                </a:solidFill>
              </a:rPr>
              <a:t>Sensors </a:t>
            </a:r>
            <a:r>
              <a:rPr lang="en-US" sz="2000" dirty="0">
                <a:solidFill>
                  <a:schemeClr val="accent3">
                    <a:lumMod val="50000"/>
                  </a:schemeClr>
                </a:solidFill>
              </a:rPr>
              <a:t>may be wireless ultra fast, super sensitive, and non-invasive and may use chemical, electronic or photonic based detection </a:t>
            </a:r>
          </a:p>
        </p:txBody>
      </p:sp>
      <p:pic>
        <p:nvPicPr>
          <p:cNvPr id="4" name="Picture 3" descr="pptlogo.png"/>
          <p:cNvPicPr>
            <a:picLocks noChangeAspect="1"/>
          </p:cNvPicPr>
          <p:nvPr/>
        </p:nvPicPr>
        <p:blipFill>
          <a:blip r:embed="rId2"/>
          <a:stretch>
            <a:fillRect/>
          </a:stretch>
        </p:blipFill>
        <p:spPr>
          <a:xfrm>
            <a:off x="678180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Example of Nano Robots in Medical </a:t>
            </a:r>
            <a:endParaRPr lang="en-US" b="1" dirty="0">
              <a:solidFill>
                <a:srgbClr val="7030A0"/>
              </a:solidFill>
            </a:endParaRPr>
          </a:p>
        </p:txBody>
      </p:sp>
      <p:pic>
        <p:nvPicPr>
          <p:cNvPr id="19458" name="Picture 2"/>
          <p:cNvPicPr>
            <a:picLocks noChangeAspect="1" noChangeArrowheads="1"/>
          </p:cNvPicPr>
          <p:nvPr/>
        </p:nvPicPr>
        <p:blipFill>
          <a:blip r:embed="rId2"/>
          <a:srcRect/>
          <a:stretch>
            <a:fillRect/>
          </a:stretch>
        </p:blipFill>
        <p:spPr bwMode="auto">
          <a:xfrm>
            <a:off x="762000" y="1905000"/>
            <a:ext cx="7696200" cy="4114800"/>
          </a:xfrm>
          <a:prstGeom prst="rect">
            <a:avLst/>
          </a:prstGeom>
          <a:noFill/>
          <a:ln w="9525">
            <a:noFill/>
            <a:miter lim="800000"/>
            <a:headEnd/>
            <a:tailEnd/>
          </a:ln>
        </p:spPr>
      </p:pic>
      <p:pic>
        <p:nvPicPr>
          <p:cNvPr id="4" name="Picture 3" descr="pptlogo.png"/>
          <p:cNvPicPr>
            <a:picLocks noChangeAspect="1"/>
          </p:cNvPicPr>
          <p:nvPr/>
        </p:nvPicPr>
        <p:blipFill>
          <a:blip r:embed="rId3"/>
          <a:stretch>
            <a:fillRect/>
          </a:stretch>
        </p:blipFill>
        <p:spPr>
          <a:xfrm>
            <a:off x="678180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rgbClr val="7030A0"/>
                </a:solidFill>
              </a:rPr>
              <a:t>Nano Robots - Inside Our Bodies</a:t>
            </a:r>
            <a:endParaRPr lang="en-US" b="1" dirty="0">
              <a:solidFill>
                <a:srgbClr val="7030A0"/>
              </a:solidFill>
            </a:endParaRPr>
          </a:p>
        </p:txBody>
      </p:sp>
      <p:sp>
        <p:nvSpPr>
          <p:cNvPr id="3" name="Rectangle 2"/>
          <p:cNvSpPr/>
          <p:nvPr/>
        </p:nvSpPr>
        <p:spPr>
          <a:xfrm>
            <a:off x="152400" y="1219200"/>
            <a:ext cx="8458200" cy="923330"/>
          </a:xfrm>
          <a:prstGeom prst="rect">
            <a:avLst/>
          </a:prstGeom>
        </p:spPr>
        <p:txBody>
          <a:bodyPr wrap="square">
            <a:spAutoFit/>
          </a:bodyPr>
          <a:lstStyle/>
          <a:p>
            <a:pPr>
              <a:buFont typeface="Wingdings" pitchFamily="2" charset="2"/>
              <a:buChar char="ü"/>
            </a:pPr>
            <a:r>
              <a:rPr lang="en-US" dirty="0" smtClean="0">
                <a:solidFill>
                  <a:schemeClr val="accent3">
                    <a:lumMod val="50000"/>
                  </a:schemeClr>
                </a:solidFill>
              </a:rPr>
              <a:t>     Nanorobots </a:t>
            </a:r>
            <a:r>
              <a:rPr lang="en-US" dirty="0">
                <a:solidFill>
                  <a:schemeClr val="accent3">
                    <a:lumMod val="50000"/>
                  </a:schemeClr>
                </a:solidFill>
              </a:rPr>
              <a:t>might be used as well to seek and break kidney </a:t>
            </a:r>
            <a:r>
              <a:rPr lang="en-US" dirty="0" smtClean="0">
                <a:solidFill>
                  <a:schemeClr val="accent3">
                    <a:lumMod val="50000"/>
                  </a:schemeClr>
                </a:solidFill>
              </a:rPr>
              <a:t>stones. One </a:t>
            </a:r>
            <a:r>
              <a:rPr lang="en-US" dirty="0">
                <a:solidFill>
                  <a:schemeClr val="accent3">
                    <a:lumMod val="50000"/>
                  </a:schemeClr>
                </a:solidFill>
              </a:rPr>
              <a:t>interesting nanorobot utilization is also to assist inflammatory cells (or white cells) in leaving blood vessels to repair injured tissues. </a:t>
            </a:r>
          </a:p>
        </p:txBody>
      </p:sp>
      <p:sp>
        <p:nvSpPr>
          <p:cNvPr id="4" name="Rectangle 3"/>
          <p:cNvSpPr/>
          <p:nvPr/>
        </p:nvSpPr>
        <p:spPr>
          <a:xfrm>
            <a:off x="152400" y="2133600"/>
            <a:ext cx="8686800" cy="923330"/>
          </a:xfrm>
          <a:prstGeom prst="rect">
            <a:avLst/>
          </a:prstGeom>
        </p:spPr>
        <p:txBody>
          <a:bodyPr wrap="square">
            <a:spAutoFit/>
          </a:bodyPr>
          <a:lstStyle/>
          <a:p>
            <a:pPr>
              <a:buFont typeface="Wingdings" pitchFamily="2" charset="2"/>
              <a:buChar char="ü"/>
            </a:pPr>
            <a:r>
              <a:rPr lang="en-US" dirty="0" smtClean="0">
                <a:solidFill>
                  <a:schemeClr val="accent3">
                    <a:lumMod val="50000"/>
                  </a:schemeClr>
                </a:solidFill>
              </a:rPr>
              <a:t>     Heart </a:t>
            </a:r>
            <a:r>
              <a:rPr lang="en-US" dirty="0">
                <a:solidFill>
                  <a:schemeClr val="accent3">
                    <a:lumMod val="50000"/>
                  </a:schemeClr>
                </a:solidFill>
              </a:rPr>
              <a:t>attacks are caused due to the blockage of the coronary arteries. This technology will enable robots to travel in the blood stream to clear the blockage .The usage of nanorobots minimized the risk and the cost of the surgery. </a:t>
            </a:r>
          </a:p>
        </p:txBody>
      </p:sp>
      <p:sp>
        <p:nvSpPr>
          <p:cNvPr id="5" name="Rectangle 4"/>
          <p:cNvSpPr/>
          <p:nvPr/>
        </p:nvSpPr>
        <p:spPr>
          <a:xfrm>
            <a:off x="152400" y="3048000"/>
            <a:ext cx="8382000" cy="646331"/>
          </a:xfrm>
          <a:prstGeom prst="rect">
            <a:avLst/>
          </a:prstGeom>
        </p:spPr>
        <p:txBody>
          <a:bodyPr wrap="square">
            <a:spAutoFit/>
          </a:bodyPr>
          <a:lstStyle/>
          <a:p>
            <a:pPr>
              <a:buFont typeface="Wingdings" pitchFamily="2" charset="2"/>
              <a:buChar char="ü"/>
            </a:pPr>
            <a:r>
              <a:rPr lang="en-US" dirty="0" smtClean="0">
                <a:solidFill>
                  <a:schemeClr val="accent3">
                    <a:lumMod val="50000"/>
                  </a:schemeClr>
                </a:solidFill>
              </a:rPr>
              <a:t>     They </a:t>
            </a:r>
            <a:r>
              <a:rPr lang="en-US" dirty="0">
                <a:solidFill>
                  <a:schemeClr val="accent3">
                    <a:lumMod val="50000"/>
                  </a:schemeClr>
                </a:solidFill>
              </a:rPr>
              <a:t>are intelligent robots that store enormous amounts of information, like vaccines and antidotes for illnesses</a:t>
            </a:r>
          </a:p>
        </p:txBody>
      </p:sp>
      <p:sp>
        <p:nvSpPr>
          <p:cNvPr id="6" name="Rectangle 5"/>
          <p:cNvSpPr/>
          <p:nvPr/>
        </p:nvSpPr>
        <p:spPr>
          <a:xfrm>
            <a:off x="152400" y="3733800"/>
            <a:ext cx="8763000" cy="646331"/>
          </a:xfrm>
          <a:prstGeom prst="rect">
            <a:avLst/>
          </a:prstGeom>
        </p:spPr>
        <p:txBody>
          <a:bodyPr wrap="square">
            <a:spAutoFit/>
          </a:bodyPr>
          <a:lstStyle/>
          <a:p>
            <a:pPr>
              <a:buFont typeface="Wingdings" pitchFamily="2" charset="2"/>
              <a:buChar char="ü"/>
            </a:pPr>
            <a:r>
              <a:rPr lang="en-US" dirty="0" smtClean="0">
                <a:solidFill>
                  <a:schemeClr val="accent3">
                    <a:lumMod val="50000"/>
                  </a:schemeClr>
                </a:solidFill>
              </a:rPr>
              <a:t>     This </a:t>
            </a:r>
            <a:r>
              <a:rPr lang="en-US" dirty="0">
                <a:solidFill>
                  <a:schemeClr val="accent3">
                    <a:lumMod val="50000"/>
                  </a:schemeClr>
                </a:solidFill>
              </a:rPr>
              <a:t>technology will help common old age conditions, including spinal and back problems, and provide faster treatments for the ill.</a:t>
            </a:r>
          </a:p>
        </p:txBody>
      </p:sp>
      <p:sp>
        <p:nvSpPr>
          <p:cNvPr id="7" name="Rectangle 6"/>
          <p:cNvSpPr/>
          <p:nvPr/>
        </p:nvSpPr>
        <p:spPr>
          <a:xfrm>
            <a:off x="152400" y="4419600"/>
            <a:ext cx="8686800" cy="646331"/>
          </a:xfrm>
          <a:prstGeom prst="rect">
            <a:avLst/>
          </a:prstGeom>
        </p:spPr>
        <p:txBody>
          <a:bodyPr wrap="square">
            <a:spAutoFit/>
          </a:bodyPr>
          <a:lstStyle/>
          <a:p>
            <a:pPr>
              <a:buFont typeface="Wingdings" pitchFamily="2" charset="2"/>
              <a:buChar char="ü"/>
            </a:pPr>
            <a:r>
              <a:rPr lang="en-US" dirty="0" smtClean="0">
                <a:solidFill>
                  <a:schemeClr val="accent3">
                    <a:lumMod val="50000"/>
                  </a:schemeClr>
                </a:solidFill>
              </a:rPr>
              <a:t>     Nanorobots </a:t>
            </a:r>
            <a:r>
              <a:rPr lang="en-US" dirty="0">
                <a:solidFill>
                  <a:schemeClr val="accent3">
                    <a:lumMod val="50000"/>
                  </a:schemeClr>
                </a:solidFill>
              </a:rPr>
              <a:t>equipped with nanosensors could be developed to detect glucose demand in diabetes patients, as well as to inject stem cells for the pancreas.</a:t>
            </a:r>
          </a:p>
        </p:txBody>
      </p:sp>
      <p:sp>
        <p:nvSpPr>
          <p:cNvPr id="20481" name="Rectangle 1"/>
          <p:cNvSpPr>
            <a:spLocks noChangeArrowheads="1"/>
          </p:cNvSpPr>
          <p:nvPr/>
        </p:nvSpPr>
        <p:spPr bwMode="auto">
          <a:xfrm>
            <a:off x="152400" y="5105401"/>
            <a:ext cx="8991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 typeface="Wingdings" pitchFamily="2" charset="2"/>
              <a:buChar char="ü"/>
              <a:tabLst/>
            </a:pPr>
            <a:r>
              <a:rPr kumimoji="0" lang="en-US" b="0" i="0" u="none" strike="noStrike" cap="none" normalizeH="0" baseline="0" dirty="0" smtClean="0">
                <a:ln>
                  <a:noFill/>
                </a:ln>
                <a:solidFill>
                  <a:schemeClr val="accent3">
                    <a:lumMod val="50000"/>
                  </a:schemeClr>
                </a:solidFill>
                <a:effectLst/>
                <a:latin typeface="+mj-lt"/>
                <a:ea typeface="Times New Roman" pitchFamily="18" charset="0"/>
              </a:rPr>
              <a:t>Another important capability of medical nanorobots will be the ability to locate stenosed blood vessels, particularly in the coronary circulation, and treat them either mechanically, chemically, or pharmacologically. </a:t>
            </a:r>
            <a:endParaRPr kumimoji="0" lang="en-US" b="0" i="0" u="none" strike="noStrike" cap="none" normalizeH="0" baseline="0" dirty="0" smtClean="0">
              <a:ln>
                <a:noFill/>
              </a:ln>
              <a:solidFill>
                <a:schemeClr val="accent3">
                  <a:lumMod val="50000"/>
                </a:schemeClr>
              </a:solidFill>
              <a:effectLst/>
              <a:latin typeface="+mj-lt"/>
            </a:endParaRPr>
          </a:p>
        </p:txBody>
      </p:sp>
      <p:pic>
        <p:nvPicPr>
          <p:cNvPr id="9" name="Picture 8" descr="pptlogo.png"/>
          <p:cNvPicPr>
            <a:picLocks noChangeAspect="1"/>
          </p:cNvPicPr>
          <p:nvPr/>
        </p:nvPicPr>
        <p:blipFill>
          <a:blip r:embed="rId2"/>
          <a:stretch>
            <a:fillRect/>
          </a:stretch>
        </p:blipFill>
        <p:spPr>
          <a:xfrm>
            <a:off x="678180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Examples of Nano Robots – </a:t>
            </a:r>
            <a:br>
              <a:rPr lang="en-US" b="1" dirty="0" smtClean="0">
                <a:solidFill>
                  <a:srgbClr val="7030A0"/>
                </a:solidFill>
              </a:rPr>
            </a:br>
            <a:r>
              <a:rPr lang="en-US" b="1" dirty="0" smtClean="0">
                <a:solidFill>
                  <a:srgbClr val="7030A0"/>
                </a:solidFill>
              </a:rPr>
              <a:t>Inside Our Bodies</a:t>
            </a:r>
            <a:endParaRPr lang="en-US" b="1" dirty="0">
              <a:solidFill>
                <a:srgbClr val="7030A0"/>
              </a:solidFill>
            </a:endParaRPr>
          </a:p>
        </p:txBody>
      </p:sp>
      <p:pic>
        <p:nvPicPr>
          <p:cNvPr id="22530" name="Picture 2"/>
          <p:cNvPicPr>
            <a:picLocks noChangeAspect="1" noChangeArrowheads="1"/>
          </p:cNvPicPr>
          <p:nvPr/>
        </p:nvPicPr>
        <p:blipFill>
          <a:blip r:embed="rId2"/>
          <a:srcRect/>
          <a:stretch>
            <a:fillRect/>
          </a:stretch>
        </p:blipFill>
        <p:spPr bwMode="auto">
          <a:xfrm>
            <a:off x="381000" y="1981200"/>
            <a:ext cx="4038600" cy="4191000"/>
          </a:xfrm>
          <a:prstGeom prst="rect">
            <a:avLst/>
          </a:prstGeom>
          <a:noFill/>
          <a:ln w="9525">
            <a:noFill/>
            <a:miter lim="800000"/>
            <a:headEnd/>
            <a:tailEnd/>
          </a:ln>
        </p:spPr>
      </p:pic>
      <p:pic>
        <p:nvPicPr>
          <p:cNvPr id="22531" name="Picture 3"/>
          <p:cNvPicPr>
            <a:picLocks noChangeAspect="1" noChangeArrowheads="1"/>
          </p:cNvPicPr>
          <p:nvPr/>
        </p:nvPicPr>
        <p:blipFill>
          <a:blip r:embed="rId3"/>
          <a:srcRect/>
          <a:stretch>
            <a:fillRect/>
          </a:stretch>
        </p:blipFill>
        <p:spPr bwMode="auto">
          <a:xfrm>
            <a:off x="4876800" y="2057400"/>
            <a:ext cx="3886200" cy="4114800"/>
          </a:xfrm>
          <a:prstGeom prst="rect">
            <a:avLst/>
          </a:prstGeom>
          <a:noFill/>
          <a:ln w="9525">
            <a:noFill/>
            <a:miter lim="800000"/>
            <a:headEnd/>
            <a:tailEnd/>
          </a:ln>
        </p:spPr>
      </p:pic>
      <p:pic>
        <p:nvPicPr>
          <p:cNvPr id="5" name="Picture 4" descr="pptlogo.png"/>
          <p:cNvPicPr>
            <a:picLocks noChangeAspect="1"/>
          </p:cNvPicPr>
          <p:nvPr/>
        </p:nvPicPr>
        <p:blipFill>
          <a:blip r:embed="rId4"/>
          <a:stretch>
            <a:fillRect/>
          </a:stretch>
        </p:blipFill>
        <p:spPr>
          <a:xfrm>
            <a:off x="678180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Examples of Nano Robots – </a:t>
            </a:r>
            <a:br>
              <a:rPr lang="en-US" b="1" dirty="0" smtClean="0">
                <a:solidFill>
                  <a:srgbClr val="7030A0"/>
                </a:solidFill>
              </a:rPr>
            </a:br>
            <a:r>
              <a:rPr lang="en-US" b="1" dirty="0" smtClean="0">
                <a:solidFill>
                  <a:srgbClr val="7030A0"/>
                </a:solidFill>
              </a:rPr>
              <a:t>Inside Our Bodies</a:t>
            </a:r>
            <a:endParaRPr lang="en-US" dirty="0"/>
          </a:p>
        </p:txBody>
      </p:sp>
      <p:pic>
        <p:nvPicPr>
          <p:cNvPr id="23554" name="Picture 2"/>
          <p:cNvPicPr>
            <a:picLocks noChangeAspect="1" noChangeArrowheads="1"/>
          </p:cNvPicPr>
          <p:nvPr/>
        </p:nvPicPr>
        <p:blipFill>
          <a:blip r:embed="rId2"/>
          <a:srcRect/>
          <a:stretch>
            <a:fillRect/>
          </a:stretch>
        </p:blipFill>
        <p:spPr bwMode="auto">
          <a:xfrm>
            <a:off x="457200" y="1905000"/>
            <a:ext cx="4114800" cy="4038600"/>
          </a:xfrm>
          <a:prstGeom prst="rect">
            <a:avLst/>
          </a:prstGeom>
          <a:noFill/>
          <a:ln w="9525">
            <a:noFill/>
            <a:miter lim="800000"/>
            <a:headEnd/>
            <a:tailEnd/>
          </a:ln>
        </p:spPr>
      </p:pic>
      <p:pic>
        <p:nvPicPr>
          <p:cNvPr id="23555" name="Picture 3"/>
          <p:cNvPicPr>
            <a:picLocks noChangeAspect="1" noChangeArrowheads="1"/>
          </p:cNvPicPr>
          <p:nvPr/>
        </p:nvPicPr>
        <p:blipFill>
          <a:blip r:embed="rId3"/>
          <a:srcRect/>
          <a:stretch>
            <a:fillRect/>
          </a:stretch>
        </p:blipFill>
        <p:spPr bwMode="auto">
          <a:xfrm>
            <a:off x="5105400" y="2057400"/>
            <a:ext cx="3505200" cy="3810000"/>
          </a:xfrm>
          <a:prstGeom prst="rect">
            <a:avLst/>
          </a:prstGeom>
          <a:noFill/>
          <a:ln w="9525">
            <a:noFill/>
            <a:miter lim="800000"/>
            <a:headEnd/>
            <a:tailEnd/>
          </a:ln>
        </p:spPr>
      </p:pic>
      <p:pic>
        <p:nvPicPr>
          <p:cNvPr id="5" name="Picture 4" descr="pptlogo.png"/>
          <p:cNvPicPr>
            <a:picLocks noChangeAspect="1"/>
          </p:cNvPicPr>
          <p:nvPr/>
        </p:nvPicPr>
        <p:blipFill>
          <a:blip r:embed="rId4"/>
          <a:stretch>
            <a:fillRect/>
          </a:stretch>
        </p:blipFill>
        <p:spPr>
          <a:xfrm>
            <a:off x="678180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Environmental Approach</a:t>
            </a:r>
            <a:endParaRPr lang="en-US" b="1" dirty="0">
              <a:solidFill>
                <a:srgbClr val="7030A0"/>
              </a:solidFill>
            </a:endParaRPr>
          </a:p>
        </p:txBody>
      </p:sp>
      <p:sp>
        <p:nvSpPr>
          <p:cNvPr id="3" name="Rectangle 2"/>
          <p:cNvSpPr/>
          <p:nvPr/>
        </p:nvSpPr>
        <p:spPr>
          <a:xfrm>
            <a:off x="381000" y="1447800"/>
            <a:ext cx="8305800" cy="923330"/>
          </a:xfrm>
          <a:prstGeom prst="rect">
            <a:avLst/>
          </a:prstGeom>
        </p:spPr>
        <p:txBody>
          <a:bodyPr wrap="square">
            <a:spAutoFit/>
          </a:bodyPr>
          <a:lstStyle/>
          <a:p>
            <a:pPr>
              <a:buFont typeface="Wingdings" pitchFamily="2" charset="2"/>
              <a:buChar char="ü"/>
            </a:pPr>
            <a:r>
              <a:rPr lang="en-US" dirty="0">
                <a:solidFill>
                  <a:schemeClr val="accent3">
                    <a:lumMod val="50000"/>
                  </a:schemeClr>
                </a:solidFill>
              </a:rPr>
              <a:t>The amplification of industrialism and the increased use of automobiles have affected pollution. The environmental systems can be assisted and corrected by nanorobots, as they will purify the oxygen and the carbon dioxide.</a:t>
            </a:r>
          </a:p>
        </p:txBody>
      </p:sp>
      <p:sp>
        <p:nvSpPr>
          <p:cNvPr id="4" name="Rectangle 3"/>
          <p:cNvSpPr/>
          <p:nvPr/>
        </p:nvSpPr>
        <p:spPr>
          <a:xfrm>
            <a:off x="381000" y="2590800"/>
            <a:ext cx="7848600" cy="646331"/>
          </a:xfrm>
          <a:prstGeom prst="rect">
            <a:avLst/>
          </a:prstGeom>
        </p:spPr>
        <p:txBody>
          <a:bodyPr wrap="square">
            <a:spAutoFit/>
          </a:bodyPr>
          <a:lstStyle/>
          <a:p>
            <a:pPr>
              <a:buFont typeface="Wingdings" pitchFamily="2" charset="2"/>
              <a:buChar char="ü"/>
            </a:pPr>
            <a:r>
              <a:rPr lang="en-US" dirty="0">
                <a:solidFill>
                  <a:schemeClr val="accent3">
                    <a:lumMod val="50000"/>
                  </a:schemeClr>
                </a:solidFill>
              </a:rPr>
              <a:t>Besides the atmosphere, these robots will dissolve wastes in sewers and purify the fresh water reservoirs.</a:t>
            </a:r>
          </a:p>
        </p:txBody>
      </p:sp>
      <p:sp>
        <p:nvSpPr>
          <p:cNvPr id="5" name="Rectangle 4"/>
          <p:cNvSpPr/>
          <p:nvPr/>
        </p:nvSpPr>
        <p:spPr>
          <a:xfrm>
            <a:off x="381000" y="3352800"/>
            <a:ext cx="7848600" cy="646331"/>
          </a:xfrm>
          <a:prstGeom prst="rect">
            <a:avLst/>
          </a:prstGeom>
        </p:spPr>
        <p:txBody>
          <a:bodyPr wrap="square">
            <a:spAutoFit/>
          </a:bodyPr>
          <a:lstStyle/>
          <a:p>
            <a:pPr>
              <a:buFont typeface="Wingdings" pitchFamily="2" charset="2"/>
              <a:buChar char="ü"/>
            </a:pPr>
            <a:r>
              <a:rPr lang="en-US" dirty="0">
                <a:solidFill>
                  <a:schemeClr val="accent3">
                    <a:lumMod val="50000"/>
                  </a:schemeClr>
                </a:solidFill>
              </a:rPr>
              <a:t>Nanorobots will control various unhealthy cycles in the future and prevent such illnesses from occurring, thus reducing the need for medication.</a:t>
            </a:r>
          </a:p>
        </p:txBody>
      </p:sp>
      <p:sp>
        <p:nvSpPr>
          <p:cNvPr id="6" name="Rectangle 5"/>
          <p:cNvSpPr/>
          <p:nvPr/>
        </p:nvSpPr>
        <p:spPr>
          <a:xfrm>
            <a:off x="381000" y="4114800"/>
            <a:ext cx="8001000" cy="646331"/>
          </a:xfrm>
          <a:prstGeom prst="rect">
            <a:avLst/>
          </a:prstGeom>
        </p:spPr>
        <p:txBody>
          <a:bodyPr wrap="square">
            <a:spAutoFit/>
          </a:bodyPr>
          <a:lstStyle/>
          <a:p>
            <a:pPr>
              <a:buFont typeface="Wingdings" pitchFamily="2" charset="2"/>
              <a:buChar char="ü"/>
            </a:pPr>
            <a:r>
              <a:rPr lang="en-US" dirty="0" smtClean="0">
                <a:solidFill>
                  <a:schemeClr val="accent3">
                    <a:lumMod val="50000"/>
                  </a:schemeClr>
                </a:solidFill>
              </a:rPr>
              <a:t>Nanorobots </a:t>
            </a:r>
            <a:r>
              <a:rPr lang="en-US" dirty="0">
                <a:solidFill>
                  <a:schemeClr val="accent3">
                    <a:lumMod val="50000"/>
                  </a:schemeClr>
                </a:solidFill>
              </a:rPr>
              <a:t>are versatile technologies that purify the environment, in order to benefit other medical applications.</a:t>
            </a:r>
          </a:p>
        </p:txBody>
      </p:sp>
      <p:sp>
        <p:nvSpPr>
          <p:cNvPr id="7" name="Rectangle 6"/>
          <p:cNvSpPr/>
          <p:nvPr/>
        </p:nvSpPr>
        <p:spPr>
          <a:xfrm>
            <a:off x="381000" y="4800600"/>
            <a:ext cx="7924800" cy="923330"/>
          </a:xfrm>
          <a:prstGeom prst="rect">
            <a:avLst/>
          </a:prstGeom>
        </p:spPr>
        <p:txBody>
          <a:bodyPr wrap="square">
            <a:spAutoFit/>
          </a:bodyPr>
          <a:lstStyle/>
          <a:p>
            <a:pPr>
              <a:buFont typeface="Wingdings" pitchFamily="2" charset="2"/>
              <a:buChar char="ü"/>
            </a:pPr>
            <a:r>
              <a:rPr lang="en-US" dirty="0">
                <a:solidFill>
                  <a:schemeClr val="accent3">
                    <a:lumMod val="50000"/>
                  </a:schemeClr>
                </a:solidFill>
              </a:rPr>
              <a:t>They are able to monitor, diagnose and reconstruct biological structures. They will provide society with advanced treatments and antidotes to cure and prevent diseases.</a:t>
            </a:r>
          </a:p>
        </p:txBody>
      </p:sp>
      <p:pic>
        <p:nvPicPr>
          <p:cNvPr id="8" name="Picture 7" descr="pptlogo.png"/>
          <p:cNvPicPr>
            <a:picLocks noChangeAspect="1"/>
          </p:cNvPicPr>
          <p:nvPr/>
        </p:nvPicPr>
        <p:blipFill>
          <a:blip r:embed="rId2"/>
          <a:stretch>
            <a:fillRect/>
          </a:stretch>
        </p:blipFill>
        <p:spPr>
          <a:xfrm>
            <a:off x="678180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Present Research</a:t>
            </a:r>
            <a:endParaRPr lang="en-US" b="1" dirty="0">
              <a:solidFill>
                <a:srgbClr val="7030A0"/>
              </a:solidFill>
            </a:endParaRPr>
          </a:p>
        </p:txBody>
      </p:sp>
      <p:sp>
        <p:nvSpPr>
          <p:cNvPr id="3" name="Rectangle 2"/>
          <p:cNvSpPr/>
          <p:nvPr/>
        </p:nvSpPr>
        <p:spPr>
          <a:xfrm>
            <a:off x="533400" y="1600200"/>
            <a:ext cx="8001000" cy="830997"/>
          </a:xfrm>
          <a:prstGeom prst="rect">
            <a:avLst/>
          </a:prstGeom>
        </p:spPr>
        <p:txBody>
          <a:bodyPr wrap="square">
            <a:spAutoFit/>
          </a:bodyPr>
          <a:lstStyle/>
          <a:p>
            <a:pPr>
              <a:buFont typeface="Wingdings" pitchFamily="2" charset="2"/>
              <a:buChar char="ü"/>
            </a:pPr>
            <a:r>
              <a:rPr lang="en-US" sz="2400" dirty="0">
                <a:solidFill>
                  <a:schemeClr val="accent3">
                    <a:lumMod val="50000"/>
                  </a:schemeClr>
                </a:solidFill>
                <a:latin typeface="+mj-lt"/>
              </a:rPr>
              <a:t>Nano-robotics is largely in the research-and-development phase, but some primitive devices have been tested.</a:t>
            </a:r>
          </a:p>
        </p:txBody>
      </p:sp>
      <p:sp>
        <p:nvSpPr>
          <p:cNvPr id="4" name="Rectangle 3"/>
          <p:cNvSpPr/>
          <p:nvPr/>
        </p:nvSpPr>
        <p:spPr>
          <a:xfrm>
            <a:off x="533400" y="2362200"/>
            <a:ext cx="8001000" cy="1200329"/>
          </a:xfrm>
          <a:prstGeom prst="rect">
            <a:avLst/>
          </a:prstGeom>
        </p:spPr>
        <p:txBody>
          <a:bodyPr wrap="square">
            <a:spAutoFit/>
          </a:bodyPr>
          <a:lstStyle/>
          <a:p>
            <a:pPr>
              <a:buFont typeface="Wingdings" pitchFamily="2" charset="2"/>
              <a:buChar char="ü"/>
            </a:pPr>
            <a:r>
              <a:rPr lang="en-US" sz="2400" dirty="0">
                <a:solidFill>
                  <a:schemeClr val="accent3">
                    <a:lumMod val="50000"/>
                  </a:schemeClr>
                </a:solidFill>
              </a:rPr>
              <a:t>An example is a sensor having a switch approximately 1.5 nanometers across, capable of counting specific molecules in a chemical sample.</a:t>
            </a:r>
          </a:p>
        </p:txBody>
      </p:sp>
      <p:sp>
        <p:nvSpPr>
          <p:cNvPr id="5" name="Rectangle 4"/>
          <p:cNvSpPr/>
          <p:nvPr/>
        </p:nvSpPr>
        <p:spPr>
          <a:xfrm>
            <a:off x="533400" y="3505200"/>
            <a:ext cx="8153400" cy="1569660"/>
          </a:xfrm>
          <a:prstGeom prst="rect">
            <a:avLst/>
          </a:prstGeom>
        </p:spPr>
        <p:txBody>
          <a:bodyPr wrap="square">
            <a:spAutoFit/>
          </a:bodyPr>
          <a:lstStyle/>
          <a:p>
            <a:pPr>
              <a:buFont typeface="Wingdings" pitchFamily="2" charset="2"/>
              <a:buChar char="ü"/>
            </a:pPr>
            <a:r>
              <a:rPr lang="en-US" sz="2400" dirty="0">
                <a:solidFill>
                  <a:schemeClr val="accent3">
                    <a:lumMod val="50000"/>
                  </a:schemeClr>
                </a:solidFill>
              </a:rPr>
              <a:t>The first useful applications of nanorobotics will likely be in medical technology, where they could be used to identify pathogens and toxins from samples of body fluid and destroy them.</a:t>
            </a:r>
          </a:p>
        </p:txBody>
      </p:sp>
      <p:sp>
        <p:nvSpPr>
          <p:cNvPr id="6" name="Rectangle 5"/>
          <p:cNvSpPr/>
          <p:nvPr/>
        </p:nvSpPr>
        <p:spPr>
          <a:xfrm>
            <a:off x="533400" y="5029200"/>
            <a:ext cx="7924800" cy="1200329"/>
          </a:xfrm>
          <a:prstGeom prst="rect">
            <a:avLst/>
          </a:prstGeom>
        </p:spPr>
        <p:txBody>
          <a:bodyPr wrap="square">
            <a:spAutoFit/>
          </a:bodyPr>
          <a:lstStyle/>
          <a:p>
            <a:pPr>
              <a:buFont typeface="Wingdings" pitchFamily="2" charset="2"/>
              <a:buChar char="ü"/>
            </a:pPr>
            <a:r>
              <a:rPr lang="en-US" sz="2400" dirty="0">
                <a:solidFill>
                  <a:schemeClr val="accent3">
                    <a:lumMod val="50000"/>
                  </a:schemeClr>
                </a:solidFill>
              </a:rPr>
              <a:t>Another potential application is the detection of toxic chemicals, and the measurement of their concentrations, in the environment. </a:t>
            </a:r>
          </a:p>
        </p:txBody>
      </p:sp>
      <p:pic>
        <p:nvPicPr>
          <p:cNvPr id="7" name="Picture 6" descr="pptlogo.png"/>
          <p:cNvPicPr>
            <a:picLocks noChangeAspect="1"/>
          </p:cNvPicPr>
          <p:nvPr/>
        </p:nvPicPr>
        <p:blipFill>
          <a:blip r:embed="rId2"/>
          <a:stretch>
            <a:fillRect/>
          </a:stretch>
        </p:blipFill>
        <p:spPr>
          <a:xfrm>
            <a:off x="6781800" y="6172200"/>
            <a:ext cx="2178310" cy="487680"/>
          </a:xfrm>
          <a:prstGeom prst="rect">
            <a:avLst/>
          </a:prstGeom>
        </p:spPr>
      </p:pic>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727</Words>
  <Application>Microsoft Office PowerPoint</Application>
  <PresentationFormat>On-screen Show (4:3)</PresentationFormat>
  <Paragraphs>45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Introduction</vt:lpstr>
      <vt:lpstr>Nano Robotic Technology</vt:lpstr>
      <vt:lpstr>Example of Nano Robots in Medical </vt:lpstr>
      <vt:lpstr>Nano Robots - Inside Our Bodies</vt:lpstr>
      <vt:lpstr>Examples of Nano Robots –  Inside Our Bodies</vt:lpstr>
      <vt:lpstr>Examples of Nano Robots –  Inside Our Bodies</vt:lpstr>
      <vt:lpstr>Environmental Approach</vt:lpstr>
      <vt:lpstr>Present Research</vt:lpstr>
      <vt:lpstr>Conclusion</vt:lpstr>
      <vt:lpstr>Thank You</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SUBRAMANIAN</dc:creator>
  <cp:lastModifiedBy>YOGESH</cp:lastModifiedBy>
  <cp:revision>18</cp:revision>
  <dcterms:created xsi:type="dcterms:W3CDTF">2010-08-02T14:06:10Z</dcterms:created>
  <dcterms:modified xsi:type="dcterms:W3CDTF">2013-09-17T13:29:28Z</dcterms:modified>
</cp:coreProperties>
</file>