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5619"/>
    <a:srgbClr val="6EB31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709" autoAdjust="0"/>
  </p:normalViewPr>
  <p:slideViewPr>
    <p:cSldViewPr>
      <p:cViewPr varScale="1">
        <p:scale>
          <a:sx n="74" d="100"/>
          <a:sy n="74" d="100"/>
        </p:scale>
        <p:origin x="-126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F3598B61-768B-4084-B6CC-DB4B666AF86D}" type="datetimeFigureOut">
              <a:rPr lang="en-US" smtClean="0"/>
              <a:pPr/>
              <a:t>9/20/2013</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4FB84370-6736-4427-88A0-789307BBFEFE}"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598B61-768B-4084-B6CC-DB4B666AF86D}"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84370-6736-4427-88A0-789307BBFEFE}" type="slidenum">
              <a:rPr lang="en-US" smtClean="0"/>
              <a:pPr/>
              <a:t>‹#›</a:t>
            </a:fld>
            <a:endParaRPr lang="en-US"/>
          </a:p>
        </p:txBody>
      </p:sp>
    </p:spTree>
  </p:cSld>
  <p:clrMapOvr>
    <a:masterClrMapping/>
  </p:clrMapOvr>
  <p:transition spd="slow">
    <p:wedg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3598B61-768B-4084-B6CC-DB4B666AF86D}"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84370-6736-4427-88A0-789307BBFEFE}"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F3598B61-768B-4084-B6CC-DB4B666AF86D}" type="datetimeFigureOut">
              <a:rPr lang="en-US" smtClean="0"/>
              <a:pPr/>
              <a:t>9/20/2013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B84370-6736-4427-88A0-789307BBFEFE}"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F3598B61-768B-4084-B6CC-DB4B666AF86D}" type="datetimeFigureOut">
              <a:rPr lang="en-US" smtClean="0"/>
              <a:pPr/>
              <a:t>9/20/2013</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4FB84370-6736-4427-88A0-789307BBFEFE}"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F3598B61-768B-4084-B6CC-DB4B666AF86D}" type="datetimeFigureOut">
              <a:rPr lang="en-US" smtClean="0"/>
              <a:pPr/>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84370-6736-4427-88A0-789307BBFEFE}"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F3598B61-768B-4084-B6CC-DB4B666AF86D}" type="datetimeFigureOut">
              <a:rPr lang="en-US" smtClean="0"/>
              <a:pPr/>
              <a:t>9/20/2013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B84370-6736-4427-88A0-789307BBFEFE}"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3598B61-768B-4084-B6CC-DB4B666AF86D}" type="datetimeFigureOut">
              <a:rPr lang="en-US" smtClean="0"/>
              <a:pPr/>
              <a:t>9/20/2013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B84370-6736-4427-88A0-789307BBFEFE}"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598B61-768B-4084-B6CC-DB4B666AF86D}" type="datetimeFigureOut">
              <a:rPr lang="en-US" smtClean="0"/>
              <a:pPr/>
              <a:t>9/20/2013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B84370-6736-4427-88A0-789307BBFEFE}"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598B61-768B-4084-B6CC-DB4B666AF86D}" type="datetimeFigureOut">
              <a:rPr lang="en-US" smtClean="0"/>
              <a:pPr/>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84370-6736-4427-88A0-789307BBFEF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edg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3598B61-768B-4084-B6CC-DB4B666AF86D}" type="datetimeFigureOut">
              <a:rPr lang="en-US" smtClean="0"/>
              <a:pPr/>
              <a:t>9/20/2013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84370-6736-4427-88A0-789307BBFEFE}"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transition spd="slow">
    <p:wedg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F3598B61-768B-4084-B6CC-DB4B666AF86D}" type="datetimeFigureOut">
              <a:rPr lang="en-US" smtClean="0"/>
              <a:pPr/>
              <a:t>9/20/2013</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4FB84370-6736-4427-88A0-789307BBFEFE}"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slow">
    <p:wedge/>
  </p:transition>
  <p:timing>
    <p:tnLst>
      <p:par>
        <p:cTn id="1" dur="indefinite" restart="never" nodeType="tmRoot"/>
      </p:par>
    </p:tnLst>
  </p:timing>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rgbClr val="0070C0"/>
                </a:solidFill>
                <a:latin typeface="Algerian" pitchFamily="82" charset="0"/>
              </a:rPr>
              <a:t>SMART SENSORS</a:t>
            </a:r>
            <a:endParaRPr lang="en-US" b="1" dirty="0">
              <a:solidFill>
                <a:srgbClr val="0070C0"/>
              </a:solidFill>
              <a:latin typeface="Algerian" pitchFamily="82" charset="0"/>
            </a:endParaRPr>
          </a:p>
        </p:txBody>
      </p:sp>
      <p:pic>
        <p:nvPicPr>
          <p:cNvPr id="12290" name="Picture 2" descr="http://www.panbo.com/Airmar_20smart_20sensor_small.jpg"/>
          <p:cNvPicPr>
            <a:picLocks noChangeAspect="1" noChangeArrowheads="1"/>
          </p:cNvPicPr>
          <p:nvPr/>
        </p:nvPicPr>
        <p:blipFill>
          <a:blip r:embed="rId2"/>
          <a:srcRect/>
          <a:stretch>
            <a:fillRect/>
          </a:stretch>
        </p:blipFill>
        <p:spPr bwMode="auto">
          <a:xfrm>
            <a:off x="3200400" y="1828800"/>
            <a:ext cx="2743200" cy="3423038"/>
          </a:xfrm>
          <a:prstGeom prst="rect">
            <a:avLst/>
          </a:prstGeom>
          <a:noFill/>
        </p:spPr>
      </p:pic>
      <p:pic>
        <p:nvPicPr>
          <p:cNvPr id="12291" name="Picture 3" descr="D:\Web\Play PPT\logo\pptlogo.png"/>
          <p:cNvPicPr>
            <a:picLocks noChangeAspect="1" noChangeArrowheads="1"/>
          </p:cNvPicPr>
          <p:nvPr/>
        </p:nvPicPr>
        <p:blipFill>
          <a:blip r:embed="rId3"/>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239000" cy="685800"/>
          </a:xfrm>
        </p:spPr>
        <p:txBody>
          <a:bodyPr>
            <a:normAutofit/>
          </a:bodyPr>
          <a:lstStyle/>
          <a:p>
            <a:r>
              <a:rPr lang="en-US" b="1" dirty="0">
                <a:solidFill>
                  <a:srgbClr val="C00000"/>
                </a:solidFill>
              </a:rPr>
              <a:t>Applications</a:t>
            </a:r>
            <a:endParaRPr lang="en-US" dirty="0">
              <a:solidFill>
                <a:srgbClr val="C00000"/>
              </a:solidFill>
            </a:endParaRPr>
          </a:p>
        </p:txBody>
      </p:sp>
      <p:sp>
        <p:nvSpPr>
          <p:cNvPr id="3" name="Content Placeholder 2"/>
          <p:cNvSpPr>
            <a:spLocks noGrp="1"/>
          </p:cNvSpPr>
          <p:nvPr>
            <p:ph sz="quarter" idx="1"/>
          </p:nvPr>
        </p:nvSpPr>
        <p:spPr>
          <a:xfrm>
            <a:off x="457200" y="1219200"/>
            <a:ext cx="7239000" cy="4846320"/>
          </a:xfrm>
        </p:spPr>
        <p:txBody>
          <a:bodyPr>
            <a:noAutofit/>
          </a:bodyPr>
          <a:lstStyle/>
          <a:p>
            <a:pPr>
              <a:buFont typeface="Wingdings" pitchFamily="2" charset="2"/>
              <a:buChar char="Ø"/>
            </a:pPr>
            <a:r>
              <a:rPr lang="en-US" sz="2800" dirty="0" smtClean="0">
                <a:solidFill>
                  <a:srgbClr val="002060"/>
                </a:solidFill>
              </a:rPr>
              <a:t>Bluetooth </a:t>
            </a:r>
            <a:r>
              <a:rPr lang="en-US" sz="2800" dirty="0">
                <a:solidFill>
                  <a:srgbClr val="002060"/>
                </a:solidFill>
              </a:rPr>
              <a:t>Smart Sensor Module Rear Panel.</a:t>
            </a:r>
            <a:br>
              <a:rPr lang="en-US" sz="2800" dirty="0">
                <a:solidFill>
                  <a:srgbClr val="002060"/>
                </a:solidFill>
              </a:rPr>
            </a:br>
            <a:r>
              <a:rPr lang="en-US" sz="2800" dirty="0" smtClean="0">
                <a:solidFill>
                  <a:srgbClr val="002060"/>
                </a:solidFill>
              </a:rPr>
              <a:t>In-chamber </a:t>
            </a:r>
            <a:r>
              <a:rPr lang="en-US" sz="2800" dirty="0">
                <a:solidFill>
                  <a:srgbClr val="002060"/>
                </a:solidFill>
              </a:rPr>
              <a:t>and on-wafer sensors</a:t>
            </a:r>
            <a:r>
              <a:rPr lang="en-US" sz="2800" dirty="0" smtClean="0">
                <a:solidFill>
                  <a:srgbClr val="002060"/>
                </a:solidFill>
              </a:rPr>
              <a:t>.</a:t>
            </a:r>
          </a:p>
          <a:p>
            <a:pPr>
              <a:buFont typeface="Wingdings" pitchFamily="2" charset="2"/>
              <a:buChar char="Ø"/>
            </a:pPr>
            <a:r>
              <a:rPr lang="en-US" sz="2800" dirty="0" smtClean="0">
                <a:solidFill>
                  <a:srgbClr val="002060"/>
                </a:solidFill>
              </a:rPr>
              <a:t>Monitoring </a:t>
            </a:r>
            <a:r>
              <a:rPr lang="en-US" sz="2800" dirty="0">
                <a:solidFill>
                  <a:srgbClr val="002060"/>
                </a:solidFill>
              </a:rPr>
              <a:t>of Temperature Using Smart Sensors Based on CAN Architecture</a:t>
            </a:r>
            <a:r>
              <a:rPr lang="en-US" sz="2800" dirty="0" smtClean="0">
                <a:solidFill>
                  <a:srgbClr val="002060"/>
                </a:solidFill>
              </a:rPr>
              <a:t>.</a:t>
            </a:r>
          </a:p>
          <a:p>
            <a:pPr>
              <a:buFont typeface="Wingdings" pitchFamily="2" charset="2"/>
              <a:buChar char="Ø"/>
            </a:pPr>
            <a:r>
              <a:rPr lang="en-US" sz="2800" dirty="0" smtClean="0">
                <a:solidFill>
                  <a:srgbClr val="002060"/>
                </a:solidFill>
              </a:rPr>
              <a:t>Compatible </a:t>
            </a:r>
            <a:r>
              <a:rPr lang="en-US" sz="2800" dirty="0">
                <a:solidFill>
                  <a:srgbClr val="002060"/>
                </a:solidFill>
              </a:rPr>
              <a:t>sensors with microprocessors.</a:t>
            </a:r>
            <a:br>
              <a:rPr lang="en-US" sz="2800" dirty="0">
                <a:solidFill>
                  <a:srgbClr val="002060"/>
                </a:solidFill>
              </a:rPr>
            </a:br>
            <a:r>
              <a:rPr lang="en-US" sz="2800" dirty="0" smtClean="0">
                <a:solidFill>
                  <a:srgbClr val="002060"/>
                </a:solidFill>
              </a:rPr>
              <a:t>Smart </a:t>
            </a:r>
            <a:r>
              <a:rPr lang="en-US" sz="2800" dirty="0">
                <a:solidFill>
                  <a:srgbClr val="002060"/>
                </a:solidFill>
              </a:rPr>
              <a:t>sensors vie for vision applications: smart sensors can provide the functionality needed for simple, low-cost machine-vision applications</a:t>
            </a:r>
            <a:r>
              <a:rPr lang="en-US" sz="2800" dirty="0" smtClean="0">
                <a:solidFill>
                  <a:srgbClr val="002060"/>
                </a:solidFill>
              </a:rPr>
              <a:t>.</a:t>
            </a:r>
          </a:p>
          <a:p>
            <a:pPr>
              <a:buFont typeface="Wingdings" pitchFamily="2" charset="2"/>
              <a:buChar char="Ø"/>
            </a:pPr>
            <a:r>
              <a:rPr lang="en-US" sz="2800" dirty="0" smtClean="0">
                <a:solidFill>
                  <a:srgbClr val="002060"/>
                </a:solidFill>
              </a:rPr>
              <a:t>A </a:t>
            </a:r>
            <a:r>
              <a:rPr lang="en-US" sz="2800" dirty="0">
                <a:solidFill>
                  <a:srgbClr val="002060"/>
                </a:solidFill>
              </a:rPr>
              <a:t>Smart Sensor Architecture for Marine Sensor Networks</a:t>
            </a:r>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fontScale="90000"/>
          </a:bodyPr>
          <a:lstStyle/>
          <a:p>
            <a:r>
              <a:rPr lang="en-US" b="1" dirty="0" smtClean="0">
                <a:solidFill>
                  <a:srgbClr val="C00000"/>
                </a:solidFill>
              </a:rPr>
              <a:t>Conclusion</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600" dirty="0">
                <a:solidFill>
                  <a:srgbClr val="002060"/>
                </a:solidFill>
              </a:rPr>
              <a:t>Smart Sensors has developed and proved a new miniaturized Smart Sensor Network Measurement System, which represents a paradigm shift from a centralized to a distributed processing measurement approach. </a:t>
            </a:r>
            <a:endParaRPr lang="en-US" sz="2600" dirty="0" smtClean="0">
              <a:solidFill>
                <a:srgbClr val="002060"/>
              </a:solidFill>
            </a:endParaRPr>
          </a:p>
          <a:p>
            <a:pPr>
              <a:buFont typeface="Wingdings" pitchFamily="2" charset="2"/>
              <a:buChar char="Ø"/>
            </a:pPr>
            <a:r>
              <a:rPr lang="en-US" sz="2600" dirty="0">
                <a:solidFill>
                  <a:srgbClr val="002060"/>
                </a:solidFill>
              </a:rPr>
              <a:t>It significantly reduces the number and lengths of cables, the components size, and system weight. It provides greater flexibility in design, configuration and installation</a:t>
            </a:r>
            <a:r>
              <a:rPr lang="en-US" sz="2600" dirty="0" smtClean="0">
                <a:solidFill>
                  <a:srgbClr val="002060"/>
                </a:solidFill>
              </a:rPr>
              <a:t>.</a:t>
            </a:r>
          </a:p>
          <a:p>
            <a:pPr>
              <a:buFont typeface="Wingdings" pitchFamily="2" charset="2"/>
              <a:buChar char="Ø"/>
            </a:pPr>
            <a:r>
              <a:rPr lang="en-US" sz="2600" dirty="0">
                <a:solidFill>
                  <a:srgbClr val="002060"/>
                </a:solidFill>
              </a:rPr>
              <a:t>All of these advantages translate into cost savings throughout the life of a program.</a:t>
            </a:r>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002060"/>
                </a:solidFill>
              </a:rPr>
              <a:t>Thank You</a:t>
            </a:r>
            <a:endParaRPr lang="en-US" dirty="0">
              <a:solidFill>
                <a:srgbClr val="002060"/>
              </a:solidFill>
            </a:endParaRPr>
          </a:p>
        </p:txBody>
      </p:sp>
      <p:pic>
        <p:nvPicPr>
          <p:cNvPr id="5" name="Picture 3" descr="D:\Web\Play PPT\logo\pptlogo.png"/>
          <p:cNvPicPr>
            <a:picLocks noChangeAspect="1" noChangeArrowheads="1"/>
          </p:cNvPicPr>
          <p:nvPr/>
        </p:nvPicPr>
        <p:blipFill>
          <a:blip r:embed="rId2"/>
          <a:srcRect/>
          <a:stretch>
            <a:fillRect/>
          </a:stretch>
        </p:blipFill>
        <p:spPr bwMode="auto">
          <a:xfrm>
            <a:off x="3124200" y="2743200"/>
            <a:ext cx="3071185" cy="685800"/>
          </a:xfrm>
          <a:prstGeom prst="rect">
            <a:avLst/>
          </a:prstGeom>
          <a:noFill/>
        </p:spPr>
      </p:pic>
      <p:sp>
        <p:nvSpPr>
          <p:cNvPr id="6" name="Title 1"/>
          <p:cNvSpPr txBox="1">
            <a:spLocks/>
          </p:cNvSpPr>
          <p:nvPr/>
        </p:nvSpPr>
        <p:spPr>
          <a:xfrm>
            <a:off x="3200400" y="3505200"/>
            <a:ext cx="3048000" cy="457200"/>
          </a:xfrm>
          <a:prstGeom prst="rect">
            <a:avLst/>
          </a:prstGeom>
        </p:spPr>
        <p:txBody>
          <a:bodyPr vert="horz" anchor="b" anchorCtr="0">
            <a:normAutofit fontScale="77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sz="3200" dirty="0" smtClean="0">
                <a:solidFill>
                  <a:srgbClr val="DD5619"/>
                </a:solidFill>
                <a:latin typeface="+mj-lt"/>
                <a:ea typeface="+mj-ea"/>
                <a:cs typeface="+mj-cs"/>
              </a:rPr>
              <a:t>www.playppt.com</a:t>
            </a:r>
            <a:endParaRPr kumimoji="0" lang="en-US" sz="3200" b="0" i="0" u="none" strike="noStrike" kern="1200" cap="none" spc="0" normalizeH="0" baseline="0" noProof="0" dirty="0">
              <a:ln>
                <a:noFill/>
              </a:ln>
              <a:solidFill>
                <a:srgbClr val="DD5619"/>
              </a:solidFill>
              <a:effectLst/>
              <a:uLnTx/>
              <a:uFillTx/>
              <a:latin typeface="+mj-lt"/>
              <a:ea typeface="+mj-ea"/>
              <a:cs typeface="+mj-cs"/>
            </a:endParaRPr>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90600"/>
          </a:xfrm>
        </p:spPr>
        <p:txBody>
          <a:bodyPr>
            <a:normAutofit fontScale="90000"/>
          </a:bodyPr>
          <a:lstStyle/>
          <a:p>
            <a:r>
              <a:rPr lang="en-US" b="1" dirty="0" smtClean="0">
                <a:solidFill>
                  <a:srgbClr val="C00000"/>
                </a:solidFill>
              </a:rPr>
              <a:t>What </a:t>
            </a:r>
            <a:r>
              <a:rPr lang="en-US" b="1" dirty="0">
                <a:solidFill>
                  <a:srgbClr val="C00000"/>
                </a:solidFill>
              </a:rPr>
              <a:t>is a smart sensor?</a:t>
            </a:r>
            <a:r>
              <a:rPr lang="en-US" b="1" dirty="0"/>
              <a:t/>
            </a:r>
            <a:br>
              <a:rPr lang="en-US" b="1" dirty="0"/>
            </a:b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solidFill>
                  <a:srgbClr val="002060"/>
                </a:solidFill>
              </a:rPr>
              <a:t>Smart sensors </a:t>
            </a:r>
            <a:r>
              <a:rPr lang="en-US" dirty="0">
                <a:solidFill>
                  <a:srgbClr val="002060"/>
                </a:solidFill>
              </a:rPr>
              <a:t>are "sensors and instrument packages that are microprocessor driven and include features such as communication capability and on-board diagnostics that provide information to a monitoring system and/or operator to increase operational efficiency and reduce maintenance costs."</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r>
              <a:rPr lang="en-US" b="1" dirty="0">
                <a:solidFill>
                  <a:srgbClr val="C00000"/>
                </a:solidFill>
              </a:rPr>
              <a:t>General Architecture of </a:t>
            </a:r>
            <a:r>
              <a:rPr lang="en-US" b="1" dirty="0" smtClean="0">
                <a:solidFill>
                  <a:srgbClr val="C00000"/>
                </a:solidFill>
              </a:rPr>
              <a:t/>
            </a:r>
            <a:br>
              <a:rPr lang="en-US" b="1" dirty="0" smtClean="0">
                <a:solidFill>
                  <a:srgbClr val="C00000"/>
                </a:solidFill>
              </a:rPr>
            </a:br>
            <a:r>
              <a:rPr lang="en-US" b="1" dirty="0" smtClean="0">
                <a:solidFill>
                  <a:srgbClr val="C00000"/>
                </a:solidFill>
              </a:rPr>
              <a:t>Smart </a:t>
            </a:r>
            <a:r>
              <a:rPr lang="en-US" b="1" dirty="0">
                <a:solidFill>
                  <a:srgbClr val="C00000"/>
                </a:solidFill>
              </a:rPr>
              <a:t>S</a:t>
            </a:r>
            <a:r>
              <a:rPr lang="en-US" b="1" dirty="0" smtClean="0">
                <a:solidFill>
                  <a:srgbClr val="C00000"/>
                </a:solidFill>
              </a:rPr>
              <a:t>ensor</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smtClean="0">
                <a:solidFill>
                  <a:srgbClr val="002060"/>
                </a:solidFill>
              </a:rPr>
              <a:t>Sensing </a:t>
            </a:r>
            <a:r>
              <a:rPr lang="en-US" dirty="0">
                <a:solidFill>
                  <a:srgbClr val="002060"/>
                </a:solidFill>
              </a:rPr>
              <a:t>element/transduction element</a:t>
            </a:r>
            <a:r>
              <a:rPr lang="en-US" dirty="0" smtClean="0">
                <a:solidFill>
                  <a:srgbClr val="002060"/>
                </a:solidFill>
              </a:rPr>
              <a:t>,</a:t>
            </a:r>
          </a:p>
          <a:p>
            <a:pPr>
              <a:buFont typeface="Wingdings" pitchFamily="2" charset="2"/>
              <a:buChar char="Ø"/>
            </a:pPr>
            <a:r>
              <a:rPr lang="en-US" dirty="0" smtClean="0">
                <a:solidFill>
                  <a:srgbClr val="002060"/>
                </a:solidFill>
              </a:rPr>
              <a:t>Amplifier,</a:t>
            </a:r>
          </a:p>
          <a:p>
            <a:pPr>
              <a:buFont typeface="Wingdings" pitchFamily="2" charset="2"/>
              <a:buChar char="Ø"/>
            </a:pPr>
            <a:r>
              <a:rPr lang="en-US" dirty="0" smtClean="0">
                <a:solidFill>
                  <a:srgbClr val="002060"/>
                </a:solidFill>
              </a:rPr>
              <a:t>Sample </a:t>
            </a:r>
            <a:r>
              <a:rPr lang="en-US" dirty="0">
                <a:solidFill>
                  <a:srgbClr val="002060"/>
                </a:solidFill>
              </a:rPr>
              <a:t>and hold</a:t>
            </a:r>
            <a:r>
              <a:rPr lang="en-US" dirty="0" smtClean="0">
                <a:solidFill>
                  <a:srgbClr val="002060"/>
                </a:solidFill>
              </a:rPr>
              <a:t>,</a:t>
            </a:r>
          </a:p>
          <a:p>
            <a:pPr>
              <a:buFont typeface="Wingdings" pitchFamily="2" charset="2"/>
              <a:buChar char="Ø"/>
            </a:pPr>
            <a:r>
              <a:rPr lang="en-US" dirty="0" smtClean="0">
                <a:solidFill>
                  <a:srgbClr val="002060"/>
                </a:solidFill>
              </a:rPr>
              <a:t>Analog </a:t>
            </a:r>
            <a:r>
              <a:rPr lang="en-US" dirty="0">
                <a:solidFill>
                  <a:srgbClr val="002060"/>
                </a:solidFill>
              </a:rPr>
              <a:t>multiplexer</a:t>
            </a:r>
            <a:r>
              <a:rPr lang="en-US" dirty="0" smtClean="0">
                <a:solidFill>
                  <a:srgbClr val="002060"/>
                </a:solidFill>
              </a:rPr>
              <a:t>,</a:t>
            </a:r>
          </a:p>
          <a:p>
            <a:pPr>
              <a:buFont typeface="Wingdings" pitchFamily="2" charset="2"/>
              <a:buChar char="Ø"/>
            </a:pPr>
            <a:r>
              <a:rPr lang="en-US" dirty="0" smtClean="0">
                <a:solidFill>
                  <a:srgbClr val="002060"/>
                </a:solidFill>
              </a:rPr>
              <a:t>Analog </a:t>
            </a:r>
            <a:r>
              <a:rPr lang="en-US" dirty="0">
                <a:solidFill>
                  <a:srgbClr val="002060"/>
                </a:solidFill>
              </a:rPr>
              <a:t>to digital converter (ADC</a:t>
            </a:r>
            <a:r>
              <a:rPr lang="en-US" dirty="0" smtClean="0">
                <a:solidFill>
                  <a:srgbClr val="002060"/>
                </a:solidFill>
              </a:rPr>
              <a:t>),</a:t>
            </a:r>
          </a:p>
          <a:p>
            <a:pPr>
              <a:buFont typeface="Wingdings" pitchFamily="2" charset="2"/>
              <a:buChar char="Ø"/>
            </a:pPr>
            <a:r>
              <a:rPr lang="en-US" dirty="0" smtClean="0">
                <a:solidFill>
                  <a:srgbClr val="002060"/>
                </a:solidFill>
              </a:rPr>
              <a:t>Offset </a:t>
            </a:r>
            <a:r>
              <a:rPr lang="en-US" dirty="0">
                <a:solidFill>
                  <a:srgbClr val="002060"/>
                </a:solidFill>
              </a:rPr>
              <a:t>and temperature compensation</a:t>
            </a:r>
            <a:r>
              <a:rPr lang="en-US" dirty="0" smtClean="0">
                <a:solidFill>
                  <a:srgbClr val="002060"/>
                </a:solidFill>
              </a:rPr>
              <a:t>,</a:t>
            </a:r>
          </a:p>
          <a:p>
            <a:pPr>
              <a:buFont typeface="Wingdings" pitchFamily="2" charset="2"/>
              <a:buChar char="Ø"/>
            </a:pPr>
            <a:r>
              <a:rPr lang="en-US" dirty="0" smtClean="0">
                <a:solidFill>
                  <a:srgbClr val="002060"/>
                </a:solidFill>
              </a:rPr>
              <a:t>Digital </a:t>
            </a:r>
            <a:r>
              <a:rPr lang="en-US" dirty="0">
                <a:solidFill>
                  <a:srgbClr val="002060"/>
                </a:solidFill>
              </a:rPr>
              <a:t>to analog converter (DAC</a:t>
            </a:r>
            <a:r>
              <a:rPr lang="en-US" dirty="0" smtClean="0">
                <a:solidFill>
                  <a:srgbClr val="002060"/>
                </a:solidFill>
              </a:rPr>
              <a:t>),</a:t>
            </a:r>
          </a:p>
          <a:p>
            <a:pPr>
              <a:buFont typeface="Wingdings" pitchFamily="2" charset="2"/>
              <a:buChar char="Ø"/>
            </a:pPr>
            <a:r>
              <a:rPr lang="en-US" dirty="0" smtClean="0">
                <a:solidFill>
                  <a:srgbClr val="002060"/>
                </a:solidFill>
              </a:rPr>
              <a:t>Memory,</a:t>
            </a:r>
          </a:p>
          <a:p>
            <a:pPr>
              <a:buFont typeface="Wingdings" pitchFamily="2" charset="2"/>
              <a:buChar char="Ø"/>
            </a:pPr>
            <a:r>
              <a:rPr lang="en-US" dirty="0" smtClean="0">
                <a:solidFill>
                  <a:srgbClr val="002060"/>
                </a:solidFill>
              </a:rPr>
              <a:t>Serial communication</a:t>
            </a:r>
          </a:p>
          <a:p>
            <a:pPr>
              <a:buFont typeface="Wingdings" pitchFamily="2" charset="2"/>
              <a:buChar char="Ø"/>
            </a:pPr>
            <a:r>
              <a:rPr lang="en-US" dirty="0" smtClean="0">
                <a:solidFill>
                  <a:srgbClr val="002060"/>
                </a:solidFill>
              </a:rPr>
              <a:t>Processor</a:t>
            </a:r>
            <a:endParaRPr lang="en-US" dirty="0">
              <a:solidFill>
                <a:srgbClr val="002060"/>
              </a:solidFill>
            </a:endParaRP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b="1" dirty="0">
                <a:solidFill>
                  <a:srgbClr val="C00000"/>
                </a:solidFill>
              </a:rPr>
              <a:t>Types of Smart </a:t>
            </a:r>
            <a:r>
              <a:rPr lang="en-US" b="1" dirty="0" smtClean="0">
                <a:solidFill>
                  <a:srgbClr val="C00000"/>
                </a:solidFill>
              </a:rPr>
              <a:t>Sensors</a:t>
            </a:r>
            <a:r>
              <a:rPr lang="en-US" dirty="0"/>
              <a:t/>
            </a:r>
            <a:br>
              <a:rPr lang="en-US" dirty="0"/>
            </a:br>
            <a:endParaRPr lang="en-US" dirty="0"/>
          </a:p>
        </p:txBody>
      </p:sp>
      <p:sp>
        <p:nvSpPr>
          <p:cNvPr id="3" name="Content Placeholder 2"/>
          <p:cNvSpPr>
            <a:spLocks noGrp="1"/>
          </p:cNvSpPr>
          <p:nvPr>
            <p:ph sz="quarter" idx="1"/>
          </p:nvPr>
        </p:nvSpPr>
        <p:spPr/>
        <p:txBody>
          <a:bodyPr/>
          <a:lstStyle/>
          <a:p>
            <a:pPr>
              <a:buFont typeface="Wingdings" pitchFamily="2" charset="2"/>
              <a:buChar char="Ø"/>
            </a:pPr>
            <a:r>
              <a:rPr lang="en-US" b="1" dirty="0">
                <a:solidFill>
                  <a:srgbClr val="002060"/>
                </a:solidFill>
              </a:rPr>
              <a:t>Optical </a:t>
            </a:r>
            <a:r>
              <a:rPr lang="en-US" b="1" dirty="0" smtClean="0">
                <a:solidFill>
                  <a:srgbClr val="002060"/>
                </a:solidFill>
              </a:rPr>
              <a:t>Sensor</a:t>
            </a:r>
            <a:endParaRPr lang="en-US" dirty="0">
              <a:solidFill>
                <a:srgbClr val="002060"/>
              </a:solidFill>
            </a:endParaRPr>
          </a:p>
          <a:p>
            <a:pPr>
              <a:buFont typeface="Wingdings" pitchFamily="2" charset="2"/>
              <a:buChar char="Ø"/>
            </a:pPr>
            <a:r>
              <a:rPr lang="en-US" b="1" dirty="0">
                <a:solidFill>
                  <a:srgbClr val="002060"/>
                </a:solidFill>
              </a:rPr>
              <a:t>Infrared detector </a:t>
            </a:r>
            <a:r>
              <a:rPr lang="en-US" b="1" dirty="0" smtClean="0">
                <a:solidFill>
                  <a:srgbClr val="002060"/>
                </a:solidFill>
              </a:rPr>
              <a:t>array</a:t>
            </a:r>
            <a:endParaRPr lang="en-US" dirty="0">
              <a:solidFill>
                <a:srgbClr val="002060"/>
              </a:solidFill>
            </a:endParaRPr>
          </a:p>
          <a:p>
            <a:pPr>
              <a:buFont typeface="Wingdings" pitchFamily="2" charset="2"/>
              <a:buChar char="Ø"/>
            </a:pPr>
            <a:r>
              <a:rPr lang="en-US" b="1" dirty="0" smtClean="0">
                <a:solidFill>
                  <a:srgbClr val="002060"/>
                </a:solidFill>
              </a:rPr>
              <a:t>Accelerometer</a:t>
            </a:r>
            <a:endParaRPr lang="en-US" dirty="0">
              <a:solidFill>
                <a:srgbClr val="002060"/>
              </a:solidFill>
            </a:endParaRPr>
          </a:p>
          <a:p>
            <a:pPr>
              <a:buFont typeface="Wingdings" pitchFamily="2" charset="2"/>
              <a:buChar char="Ø"/>
            </a:pPr>
            <a:r>
              <a:rPr lang="en-US" b="1" dirty="0">
                <a:solidFill>
                  <a:srgbClr val="002060"/>
                </a:solidFill>
              </a:rPr>
              <a:t>Integrated </a:t>
            </a:r>
            <a:r>
              <a:rPr lang="en-US" b="1" dirty="0" smtClean="0">
                <a:solidFill>
                  <a:srgbClr val="002060"/>
                </a:solidFill>
              </a:rPr>
              <a:t>multisensor</a:t>
            </a:r>
            <a:endParaRPr lang="en-US" dirty="0">
              <a:solidFill>
                <a:srgbClr val="002060"/>
              </a:solidFill>
            </a:endParaRP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b="1" dirty="0">
                <a:solidFill>
                  <a:srgbClr val="C00000"/>
                </a:solidFill>
              </a:rPr>
              <a:t>Optical </a:t>
            </a:r>
            <a:r>
              <a:rPr lang="en-US" b="1" dirty="0" smtClean="0">
                <a:solidFill>
                  <a:srgbClr val="C00000"/>
                </a:solidFill>
              </a:rPr>
              <a:t>Sensor</a:t>
            </a:r>
            <a:endParaRPr lang="en-US" dirty="0">
              <a:solidFill>
                <a:srgbClr val="C00000"/>
              </a:solidFill>
            </a:endParaRPr>
          </a:p>
        </p:txBody>
      </p:sp>
      <p:sp>
        <p:nvSpPr>
          <p:cNvPr id="3" name="Content Placeholder 2"/>
          <p:cNvSpPr>
            <a:spLocks noGrp="1"/>
          </p:cNvSpPr>
          <p:nvPr>
            <p:ph sz="quarter" idx="1"/>
          </p:nvPr>
        </p:nvSpPr>
        <p:spPr/>
        <p:txBody>
          <a:bodyPr/>
          <a:lstStyle/>
          <a:p>
            <a:pPr>
              <a:buFont typeface="Wingdings" pitchFamily="2" charset="2"/>
              <a:buChar char="Ø"/>
            </a:pPr>
            <a:r>
              <a:rPr lang="en-US" dirty="0">
                <a:solidFill>
                  <a:srgbClr val="002060"/>
                </a:solidFill>
              </a:rPr>
              <a:t>Optical sensor is one of the examples of smart sensor, which are used for measuring exposure in cameras, optical angle encoders and optical arrays. Similar examples are load cells silicon based pressure sensors.</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b="1" dirty="0">
                <a:solidFill>
                  <a:srgbClr val="C00000"/>
                </a:solidFill>
              </a:rPr>
              <a:t>Infrared detector </a:t>
            </a:r>
            <a:r>
              <a:rPr lang="en-US" b="1" dirty="0" smtClean="0">
                <a:solidFill>
                  <a:srgbClr val="C00000"/>
                </a:solidFill>
              </a:rPr>
              <a:t>array</a:t>
            </a:r>
            <a:r>
              <a:rPr lang="en-US" dirty="0"/>
              <a:t/>
            </a:r>
            <a:br>
              <a:rPr lang="en-US" dirty="0"/>
            </a:br>
            <a:endParaRPr lang="en-US" dirty="0"/>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a:solidFill>
                  <a:srgbClr val="002060"/>
                </a:solidFill>
              </a:rPr>
              <a:t>Integrated sensor is the infrared detector array developed at the solid laboratory of the University of Michigan</a:t>
            </a:r>
            <a:r>
              <a:rPr lang="en-US" sz="2400" dirty="0" smtClean="0">
                <a:solidFill>
                  <a:srgbClr val="002060"/>
                </a:solidFill>
              </a:rPr>
              <a:t>.</a:t>
            </a:r>
          </a:p>
          <a:p>
            <a:pPr>
              <a:buFont typeface="Wingdings" pitchFamily="2" charset="2"/>
              <a:buChar char="Ø"/>
            </a:pPr>
            <a:r>
              <a:rPr lang="en-US" sz="2400" dirty="0">
                <a:solidFill>
                  <a:srgbClr val="002060"/>
                </a:solidFill>
              </a:rPr>
              <a:t>The Infrared-sensing element was developed using polysilicon -Au thermocouples and thin film dielectric diaphragm to support the </a:t>
            </a:r>
            <a:r>
              <a:rPr lang="en-US" sz="2400" dirty="0" smtClean="0">
                <a:solidFill>
                  <a:srgbClr val="002060"/>
                </a:solidFill>
              </a:rPr>
              <a:t>thermocouples.</a:t>
            </a:r>
          </a:p>
          <a:p>
            <a:pPr>
              <a:buFont typeface="Wingdings" pitchFamily="2" charset="2"/>
              <a:buChar char="Ø"/>
            </a:pPr>
            <a:r>
              <a:rPr lang="en-US" sz="2400" dirty="0" smtClean="0">
                <a:solidFill>
                  <a:srgbClr val="002060"/>
                </a:solidFill>
              </a:rPr>
              <a:t>On-chip </a:t>
            </a:r>
            <a:r>
              <a:rPr lang="en-US" sz="2400" dirty="0">
                <a:solidFill>
                  <a:srgbClr val="002060"/>
                </a:solidFill>
              </a:rPr>
              <a:t>multiplexer was fabricated by using silicon gate MOS processing</a:t>
            </a:r>
            <a:r>
              <a:rPr lang="en-US" sz="2400" dirty="0" smtClean="0">
                <a:solidFill>
                  <a:srgbClr val="002060"/>
                </a:solidFill>
              </a:rPr>
              <a:t>.</a:t>
            </a:r>
          </a:p>
          <a:p>
            <a:pPr>
              <a:buFont typeface="Wingdings" pitchFamily="2" charset="2"/>
              <a:buChar char="Ø"/>
            </a:pPr>
            <a:r>
              <a:rPr lang="en-US" sz="2400" dirty="0">
                <a:solidFill>
                  <a:srgbClr val="002060"/>
                </a:solidFill>
              </a:rPr>
              <a:t>This detector operates over a temperature range of 0 to 100 degree centigrade with a 10msec response time. </a:t>
            </a:r>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normAutofit fontScale="90000"/>
          </a:bodyPr>
          <a:lstStyle/>
          <a:p>
            <a:r>
              <a:rPr lang="en-US" b="1" dirty="0" smtClean="0">
                <a:solidFill>
                  <a:srgbClr val="C00000"/>
                </a:solidFill>
              </a:rPr>
              <a:t>Accelerometer</a:t>
            </a:r>
            <a:r>
              <a:rPr lang="en-US" dirty="0">
                <a:solidFill>
                  <a:srgbClr val="C00000"/>
                </a:solidFill>
              </a:rPr>
              <a:t/>
            </a:r>
            <a:br>
              <a:rPr lang="en-US" dirty="0">
                <a:solidFill>
                  <a:srgbClr val="C00000"/>
                </a:solidFill>
              </a:rPr>
            </a:br>
            <a:endParaRPr lang="en-US" dirty="0">
              <a:solidFill>
                <a:srgbClr val="C0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dirty="0">
                <a:solidFill>
                  <a:srgbClr val="002060"/>
                </a:solidFill>
              </a:rPr>
              <a:t>Accelerometer fabricated at the IBM Research laboratory at San Jose California, which consists of the sensing element and electronics on silicon</a:t>
            </a:r>
            <a:r>
              <a:rPr lang="en-US" dirty="0" smtClean="0">
                <a:solidFill>
                  <a:srgbClr val="002060"/>
                </a:solidFill>
              </a:rPr>
              <a:t>.</a:t>
            </a:r>
          </a:p>
          <a:p>
            <a:pPr>
              <a:buFont typeface="Wingdings" pitchFamily="2" charset="2"/>
              <a:buChar char="Ø"/>
            </a:pPr>
            <a:r>
              <a:rPr lang="en-US" dirty="0">
                <a:solidFill>
                  <a:srgbClr val="002060"/>
                </a:solidFill>
              </a:rPr>
              <a:t>The accelerometer itself is a metal-coated SiO2 cantilever beam that is fabricated on silicon chip where the capacitance between the beam and the substrate provides the output signal.</a:t>
            </a: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b="1" dirty="0">
                <a:solidFill>
                  <a:srgbClr val="C00000"/>
                </a:solidFill>
              </a:rPr>
              <a:t>Integrated </a:t>
            </a:r>
            <a:r>
              <a:rPr lang="en-US" b="1" dirty="0" smtClean="0">
                <a:solidFill>
                  <a:srgbClr val="C00000"/>
                </a:solidFill>
              </a:rPr>
              <a:t>multisensor</a:t>
            </a:r>
            <a:endParaRPr lang="en-US" dirty="0">
              <a:solidFill>
                <a:srgbClr val="C00000"/>
              </a:solidFill>
            </a:endParaRPr>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400" dirty="0">
                <a:solidFill>
                  <a:srgbClr val="002060"/>
                </a:solidFill>
              </a:rPr>
              <a:t>Integrated multisensor chip developed at the electronics research Laboratory University of California. </a:t>
            </a:r>
            <a:endParaRPr lang="en-US" sz="2400" dirty="0" smtClean="0">
              <a:solidFill>
                <a:srgbClr val="002060"/>
              </a:solidFill>
            </a:endParaRPr>
          </a:p>
          <a:p>
            <a:pPr>
              <a:buFont typeface="Wingdings" pitchFamily="2" charset="2"/>
              <a:buChar char="Ø"/>
            </a:pPr>
            <a:r>
              <a:rPr lang="en-US" sz="2400" dirty="0">
                <a:solidFill>
                  <a:srgbClr val="002060"/>
                </a:solidFill>
              </a:rPr>
              <a:t>This chip contains MOS devices for signal conditioning with on chip sensor, a gas flow sensor, an infrared sensing array, a chemical reaction sensor, a cantilever beam, accelerometer, surface acoustic wave vapor sensor, a tactile sensor array and an infrared charge </a:t>
            </a:r>
            <a:r>
              <a:rPr lang="en-US" sz="2400" dirty="0" smtClean="0">
                <a:solidFill>
                  <a:srgbClr val="002060"/>
                </a:solidFill>
              </a:rPr>
              <a:t>coupled </a:t>
            </a:r>
            <a:r>
              <a:rPr lang="en-US" sz="2400" dirty="0">
                <a:solidFill>
                  <a:srgbClr val="002060"/>
                </a:solidFill>
              </a:rPr>
              <a:t>device imager. </a:t>
            </a:r>
            <a:endParaRPr lang="en-US" sz="2400" dirty="0" smtClean="0">
              <a:solidFill>
                <a:srgbClr val="002060"/>
              </a:solidFill>
            </a:endParaRPr>
          </a:p>
          <a:p>
            <a:pPr>
              <a:buFont typeface="Wingdings" pitchFamily="2" charset="2"/>
              <a:buChar char="Ø"/>
            </a:pPr>
            <a:r>
              <a:rPr lang="en-US" sz="2400" dirty="0">
                <a:solidFill>
                  <a:srgbClr val="002060"/>
                </a:solidFill>
              </a:rPr>
              <a:t>This chip was fabricated using conventional silicon planer processing, silicon micromachining and thin deposition techniques.</a:t>
            </a:r>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1143000"/>
          </a:xfrm>
        </p:spPr>
        <p:txBody>
          <a:bodyPr/>
          <a:lstStyle/>
          <a:p>
            <a:r>
              <a:rPr lang="en-US" b="1" dirty="0" smtClean="0">
                <a:solidFill>
                  <a:srgbClr val="C00000"/>
                </a:solidFill>
              </a:rPr>
              <a:t>Advantages</a:t>
            </a:r>
            <a:endParaRPr lang="en-US" dirty="0">
              <a:solidFill>
                <a:srgbClr val="C00000"/>
              </a:solidFill>
            </a:endParaRPr>
          </a:p>
        </p:txBody>
      </p:sp>
      <p:sp>
        <p:nvSpPr>
          <p:cNvPr id="3" name="Content Placeholder 2"/>
          <p:cNvSpPr>
            <a:spLocks noGrp="1"/>
          </p:cNvSpPr>
          <p:nvPr>
            <p:ph sz="quarter" idx="1"/>
          </p:nvPr>
        </p:nvSpPr>
        <p:spPr/>
        <p:txBody>
          <a:bodyPr/>
          <a:lstStyle/>
          <a:p>
            <a:pPr>
              <a:buFont typeface="Wingdings" pitchFamily="2" charset="2"/>
              <a:buChar char="Ø"/>
            </a:pPr>
            <a:r>
              <a:rPr lang="en-US" b="1" dirty="0">
                <a:solidFill>
                  <a:srgbClr val="002060"/>
                </a:solidFill>
              </a:rPr>
              <a:t>Minimum Interconnecting </a:t>
            </a:r>
            <a:r>
              <a:rPr lang="en-US" b="1" dirty="0" smtClean="0">
                <a:solidFill>
                  <a:srgbClr val="002060"/>
                </a:solidFill>
              </a:rPr>
              <a:t>Cables</a:t>
            </a:r>
            <a:endParaRPr lang="en-US" dirty="0">
              <a:solidFill>
                <a:srgbClr val="002060"/>
              </a:solidFill>
            </a:endParaRPr>
          </a:p>
          <a:p>
            <a:pPr>
              <a:buFont typeface="Wingdings" pitchFamily="2" charset="2"/>
              <a:buChar char="Ø"/>
            </a:pPr>
            <a:r>
              <a:rPr lang="en-US" b="1" dirty="0">
                <a:solidFill>
                  <a:srgbClr val="002060"/>
                </a:solidFill>
              </a:rPr>
              <a:t>High </a:t>
            </a:r>
            <a:r>
              <a:rPr lang="en-US" b="1" dirty="0" smtClean="0">
                <a:solidFill>
                  <a:srgbClr val="002060"/>
                </a:solidFill>
              </a:rPr>
              <a:t>Reliability</a:t>
            </a:r>
            <a:endParaRPr lang="en-US" dirty="0">
              <a:solidFill>
                <a:srgbClr val="002060"/>
              </a:solidFill>
            </a:endParaRPr>
          </a:p>
          <a:p>
            <a:pPr>
              <a:buFont typeface="Wingdings" pitchFamily="2" charset="2"/>
              <a:buChar char="Ø"/>
            </a:pPr>
            <a:r>
              <a:rPr lang="en-US" b="1" dirty="0">
                <a:solidFill>
                  <a:srgbClr val="002060"/>
                </a:solidFill>
              </a:rPr>
              <a:t>High </a:t>
            </a:r>
            <a:r>
              <a:rPr lang="en-US" b="1" dirty="0" smtClean="0">
                <a:solidFill>
                  <a:srgbClr val="002060"/>
                </a:solidFill>
              </a:rPr>
              <a:t>Performance</a:t>
            </a:r>
            <a:endParaRPr lang="en-US" dirty="0">
              <a:solidFill>
                <a:srgbClr val="002060"/>
              </a:solidFill>
            </a:endParaRPr>
          </a:p>
          <a:p>
            <a:pPr>
              <a:buFont typeface="Wingdings" pitchFamily="2" charset="2"/>
              <a:buChar char="Ø"/>
            </a:pPr>
            <a:r>
              <a:rPr lang="en-US" b="1" dirty="0">
                <a:solidFill>
                  <a:srgbClr val="002060"/>
                </a:solidFill>
              </a:rPr>
              <a:t>Easy to Design, Use and </a:t>
            </a:r>
            <a:r>
              <a:rPr lang="en-US" b="1" dirty="0" smtClean="0">
                <a:solidFill>
                  <a:srgbClr val="002060"/>
                </a:solidFill>
              </a:rPr>
              <a:t>Maintain</a:t>
            </a:r>
            <a:endParaRPr lang="en-US" dirty="0">
              <a:solidFill>
                <a:srgbClr val="002060"/>
              </a:solidFill>
            </a:endParaRPr>
          </a:p>
          <a:p>
            <a:pPr>
              <a:buFont typeface="Wingdings" pitchFamily="2" charset="2"/>
              <a:buChar char="Ø"/>
            </a:pPr>
            <a:r>
              <a:rPr lang="en-US" b="1" dirty="0">
                <a:solidFill>
                  <a:srgbClr val="002060"/>
                </a:solidFill>
              </a:rPr>
              <a:t>Scalable -Flexible </a:t>
            </a:r>
            <a:r>
              <a:rPr lang="en-US" b="1" dirty="0" smtClean="0">
                <a:solidFill>
                  <a:srgbClr val="002060"/>
                </a:solidFill>
              </a:rPr>
              <a:t>System</a:t>
            </a:r>
            <a:endParaRPr lang="en-US" dirty="0">
              <a:solidFill>
                <a:srgbClr val="002060"/>
              </a:solidFill>
            </a:endParaRPr>
          </a:p>
          <a:p>
            <a:pPr>
              <a:buFont typeface="Wingdings" pitchFamily="2" charset="2"/>
              <a:buChar char="Ø"/>
            </a:pPr>
            <a:r>
              <a:rPr lang="en-US" b="1" dirty="0">
                <a:solidFill>
                  <a:srgbClr val="002060"/>
                </a:solidFill>
              </a:rPr>
              <a:t>Small Rugged </a:t>
            </a:r>
            <a:r>
              <a:rPr lang="en-US" b="1" dirty="0" smtClean="0">
                <a:solidFill>
                  <a:srgbClr val="002060"/>
                </a:solidFill>
              </a:rPr>
              <a:t>Packaging</a:t>
            </a:r>
            <a:endParaRPr lang="en-US" dirty="0">
              <a:solidFill>
                <a:srgbClr val="002060"/>
              </a:solidFill>
            </a:endParaRPr>
          </a:p>
          <a:p>
            <a:pPr>
              <a:buFont typeface="Wingdings" pitchFamily="2" charset="2"/>
              <a:buChar char="Ø"/>
            </a:pPr>
            <a:r>
              <a:rPr lang="en-US" b="1" dirty="0">
                <a:solidFill>
                  <a:srgbClr val="002060"/>
                </a:solidFill>
              </a:rPr>
              <a:t>Minimum </a:t>
            </a:r>
            <a:r>
              <a:rPr lang="en-US" b="1" dirty="0" smtClean="0">
                <a:solidFill>
                  <a:srgbClr val="002060"/>
                </a:solidFill>
              </a:rPr>
              <a:t>Cost</a:t>
            </a:r>
            <a:endParaRPr lang="en-US" dirty="0">
              <a:solidFill>
                <a:srgbClr val="002060"/>
              </a:solidFill>
            </a:endParaRPr>
          </a:p>
          <a:p>
            <a:endParaRPr lang="en-US" dirty="0"/>
          </a:p>
        </p:txBody>
      </p:sp>
      <p:pic>
        <p:nvPicPr>
          <p:cNvPr id="4" name="Picture 3" descr="D:\Web\Play PPT\logo\pptlogo.png"/>
          <p:cNvPicPr>
            <a:picLocks noChangeAspect="1" noChangeArrowheads="1"/>
          </p:cNvPicPr>
          <p:nvPr/>
        </p:nvPicPr>
        <p:blipFill>
          <a:blip r:embed="rId2"/>
          <a:srcRect/>
          <a:stretch>
            <a:fillRect/>
          </a:stretch>
        </p:blipFill>
        <p:spPr bwMode="auto">
          <a:xfrm>
            <a:off x="6553200" y="6370637"/>
            <a:ext cx="2182534" cy="487363"/>
          </a:xfrm>
          <a:prstGeom prst="rect">
            <a:avLst/>
          </a:prstGeom>
          <a:noFill/>
        </p:spPr>
      </p:pic>
    </p:spTree>
  </p:cSld>
  <p:clrMapOvr>
    <a:masterClrMapping/>
  </p:clrMapOvr>
  <p:transition spd="slow">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44</TotalTime>
  <Words>457</Words>
  <Application>Microsoft Office PowerPoint</Application>
  <PresentationFormat>On-screen Show (4:3)</PresentationFormat>
  <Paragraphs>52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Origin</vt:lpstr>
      <vt:lpstr>SMART SENSORS</vt:lpstr>
      <vt:lpstr>What is a smart sensor? </vt:lpstr>
      <vt:lpstr>General Architecture of  Smart Sensor </vt:lpstr>
      <vt:lpstr>Types of Smart Sensors </vt:lpstr>
      <vt:lpstr>Optical Sensor</vt:lpstr>
      <vt:lpstr>Infrared detector array </vt:lpstr>
      <vt:lpstr>Accelerometer </vt:lpstr>
      <vt:lpstr>Integrated multisensor</vt:lpstr>
      <vt:lpstr>Advantages</vt:lpstr>
      <vt:lpstr>Applications</vt:lpstr>
      <vt:lpstr>Conclusion </vt:lpstr>
      <vt:lpstr>Thank You</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SMART SENSORS</dc:title>
  <dc:creator>SUBRAMANIAN</dc:creator>
  <cp:lastModifiedBy>YOGESH</cp:lastModifiedBy>
  <cp:revision>13</cp:revision>
  <dcterms:created xsi:type="dcterms:W3CDTF">2010-10-15T10:58:22Z</dcterms:created>
  <dcterms:modified xsi:type="dcterms:W3CDTF">2013-09-20T04:36:10Z</dcterms:modified>
</cp:coreProperties>
</file>