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5A1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6914799-4903-4240-AA78-C60F97B4E012}" type="datetimeFigureOut">
              <a:rPr lang="en-US" smtClean="0"/>
              <a:pPr/>
              <a:t>9/21/2013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A88BFDE-F9A6-4201-AA18-F6C748C2888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914799-4903-4240-AA78-C60F97B4E012}" type="datetimeFigureOut">
              <a:rPr lang="en-US" smtClean="0"/>
              <a:pPr/>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8BFDE-F9A6-4201-AA18-F6C748C288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A88BFDE-F9A6-4201-AA18-F6C748C2888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914799-4903-4240-AA78-C60F97B4E012}" type="datetimeFigureOut">
              <a:rPr lang="en-US" smtClean="0"/>
              <a:pPr/>
              <a:t>9/21/2013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6914799-4903-4240-AA78-C60F97B4E012}" type="datetimeFigureOut">
              <a:rPr lang="en-US" smtClean="0"/>
              <a:pPr/>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A88BFDE-F9A6-4201-AA18-F6C748C2888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6914799-4903-4240-AA78-C60F97B4E012}" type="datetimeFigureOut">
              <a:rPr lang="en-US" smtClean="0"/>
              <a:pPr/>
              <a:t>9/21/2013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A88BFDE-F9A6-4201-AA18-F6C748C2888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6914799-4903-4240-AA78-C60F97B4E012}" type="datetimeFigureOut">
              <a:rPr lang="en-US" smtClean="0"/>
              <a:pPr/>
              <a:t>9/21/2013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8BFDE-F9A6-4201-AA18-F6C748C2888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6914799-4903-4240-AA78-C60F97B4E012}" type="datetimeFigureOut">
              <a:rPr lang="en-US" smtClean="0"/>
              <a:pPr/>
              <a:t>9/21/2013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A88BFDE-F9A6-4201-AA18-F6C748C2888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914799-4903-4240-AA78-C60F97B4E012}" type="datetimeFigureOut">
              <a:rPr lang="en-US" smtClean="0"/>
              <a:pPr/>
              <a:t>9/21/2013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A88BFDE-F9A6-4201-AA18-F6C748C2888F}" type="slidenum">
              <a:rPr lang="en-US" smtClean="0"/>
              <a:pPr/>
              <a:t>‹#›</a:t>
            </a:fld>
            <a:endParaRPr lang="en-US"/>
          </a:p>
        </p:txBody>
      </p:sp>
    </p:spTree>
  </p:cSld>
  <p:clrMapOvr>
    <a:masterClrMapping/>
  </p:clrMapOvr>
  <p:transition spd="slow">
    <p:checker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6914799-4903-4240-AA78-C60F97B4E012}" type="datetimeFigureOut">
              <a:rPr lang="en-US" smtClean="0"/>
              <a:pPr/>
              <a:t>9/21/2013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A88BFDE-F9A6-4201-AA18-F6C748C2888F}" type="slidenum">
              <a:rPr lang="en-US" smtClean="0"/>
              <a:pPr/>
              <a:t>‹#›</a:t>
            </a:fld>
            <a:endParaRPr lang="en-US"/>
          </a:p>
        </p:txBody>
      </p:sp>
    </p:spTree>
  </p:cSld>
  <p:clrMapOvr>
    <a:masterClrMapping/>
  </p:clrMapOvr>
  <p:transition spd="slow">
    <p:checker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A88BFDE-F9A6-4201-AA18-F6C748C2888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6914799-4903-4240-AA78-C60F97B4E012}" type="datetimeFigureOut">
              <a:rPr lang="en-US" smtClean="0"/>
              <a:pPr/>
              <a:t>9/21/2013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spd="slow">
    <p:checker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A88BFDE-F9A6-4201-AA18-F6C748C2888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6914799-4903-4240-AA78-C60F97B4E012}" type="datetimeFigureOut">
              <a:rPr lang="en-US" smtClean="0"/>
              <a:pPr/>
              <a:t>9/21/2013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transition spd="slow">
    <p:checker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6914799-4903-4240-AA78-C60F97B4E012}" type="datetimeFigureOut">
              <a:rPr lang="en-US" smtClean="0"/>
              <a:pPr/>
              <a:t>9/21/2013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A88BFDE-F9A6-4201-AA18-F6C748C2888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checker dir="vert"/>
  </p:transition>
  <p:timing>
    <p:tnLst>
      <p:par>
        <p:cT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lgerian" pitchFamily="82" charset="0"/>
              </a:rPr>
              <a:t>WELDING ROBOTS</a:t>
            </a:r>
            <a:endParaRPr lang="en-US" dirty="0">
              <a:latin typeface="Algerian" pitchFamily="82" charset="0"/>
            </a:endParaRPr>
          </a:p>
        </p:txBody>
      </p:sp>
      <p:pic>
        <p:nvPicPr>
          <p:cNvPr id="6"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pic>
        <p:nvPicPr>
          <p:cNvPr id="18436" name="Picture 4" descr="http://cms.outlookindia.com/images/articles/outlookbusiness/2009/8/22/CS_Worker.jpg"/>
          <p:cNvPicPr>
            <a:picLocks noChangeAspect="1" noChangeArrowheads="1"/>
          </p:cNvPicPr>
          <p:nvPr/>
        </p:nvPicPr>
        <p:blipFill>
          <a:blip r:embed="rId3"/>
          <a:srcRect/>
          <a:stretch>
            <a:fillRect/>
          </a:stretch>
        </p:blipFill>
        <p:spPr bwMode="auto">
          <a:xfrm>
            <a:off x="1031031" y="1905000"/>
            <a:ext cx="7198569" cy="3638551"/>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534400" cy="758952"/>
          </a:xfrm>
        </p:spPr>
        <p:txBody>
          <a:bodyPr>
            <a:normAutofit fontScale="90000"/>
          </a:bodyPr>
          <a:lstStyle/>
          <a:p>
            <a:r>
              <a:rPr lang="en-US" b="1" dirty="0"/>
              <a:t>BENEFITS OF ROBOT SPOT WELDING</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dirty="0"/>
              <a:t>IMPROVED PRODUCT </a:t>
            </a:r>
            <a:r>
              <a:rPr lang="en-US" dirty="0" smtClean="0"/>
              <a:t>QUALITY</a:t>
            </a:r>
          </a:p>
          <a:p>
            <a:pPr>
              <a:buNone/>
            </a:pPr>
            <a:endParaRPr lang="en-US" dirty="0"/>
          </a:p>
          <a:p>
            <a:r>
              <a:rPr lang="en-US" dirty="0"/>
              <a:t>OPERATOR </a:t>
            </a:r>
            <a:r>
              <a:rPr lang="en-US" dirty="0" smtClean="0"/>
              <a:t>SAFETY</a:t>
            </a:r>
          </a:p>
          <a:p>
            <a:pPr>
              <a:buNone/>
            </a:pPr>
            <a:endParaRPr lang="en-US" dirty="0"/>
          </a:p>
          <a:p>
            <a:r>
              <a:rPr lang="en-US" dirty="0"/>
              <a:t>BETTER CONTROL OVER PRODUCTION OPERATION</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a:t>FEATURES OF SPOT-WELDING ROBOTS</a:t>
            </a:r>
            <a:r>
              <a:rPr lang="en-US" dirty="0"/>
              <a:t/>
            </a:r>
            <a:br>
              <a:rPr lang="en-US" dirty="0"/>
            </a:br>
            <a:endParaRPr lang="en-US" dirty="0"/>
          </a:p>
        </p:txBody>
      </p:sp>
      <p:sp>
        <p:nvSpPr>
          <p:cNvPr id="3" name="Content Placeholder 2"/>
          <p:cNvSpPr>
            <a:spLocks noGrp="1"/>
          </p:cNvSpPr>
          <p:nvPr>
            <p:ph sz="quarter" idx="1"/>
          </p:nvPr>
        </p:nvSpPr>
        <p:spPr/>
        <p:txBody>
          <a:bodyPr>
            <a:normAutofit fontScale="92500" lnSpcReduction="10000"/>
          </a:bodyPr>
          <a:lstStyle/>
          <a:p>
            <a:pPr lvl="0"/>
            <a:r>
              <a:rPr lang="en-US" dirty="0"/>
              <a:t>Robots must be relatively large. It must have sufficient payload capacity to readily manipulate the welding gun for the application.</a:t>
            </a:r>
          </a:p>
          <a:p>
            <a:pPr lvl="0"/>
            <a:r>
              <a:rPr lang="en-US" dirty="0"/>
              <a:t>The work volume must be adequate for the size of the product.</a:t>
            </a:r>
          </a:p>
          <a:p>
            <a:pPr lvl="0"/>
            <a:r>
              <a:rPr lang="en-US" dirty="0"/>
              <a:t>The robot must be able to position and orient the welding gun in places on the product that might be difficult to access. This might result in need for an increased number of freedoms.</a:t>
            </a:r>
          </a:p>
          <a:p>
            <a:r>
              <a:rPr lang="en-US" dirty="0"/>
              <a:t>The controller memory must have enough capacity to accomplish the many positioning steps required for the spot-welding cycle.</a:t>
            </a:r>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a:t>A typical spot welding robot</a:t>
            </a:r>
            <a:r>
              <a:rPr lang="en-US" dirty="0"/>
              <a:t/>
            </a:r>
            <a:br>
              <a:rPr lang="en-US" dirty="0"/>
            </a:br>
            <a:endParaRPr lang="en-US" dirty="0"/>
          </a:p>
        </p:txBody>
      </p:sp>
      <p:pic>
        <p:nvPicPr>
          <p:cNvPr id="4098" name="Picture 2" descr="6"/>
          <p:cNvPicPr>
            <a:picLocks noChangeAspect="1" noChangeArrowheads="1"/>
          </p:cNvPicPr>
          <p:nvPr/>
        </p:nvPicPr>
        <p:blipFill>
          <a:blip r:embed="rId2"/>
          <a:srcRect/>
          <a:stretch>
            <a:fillRect/>
          </a:stretch>
        </p:blipFill>
        <p:spPr bwMode="auto">
          <a:xfrm>
            <a:off x="1524000" y="1624070"/>
            <a:ext cx="6096000" cy="4700530"/>
          </a:xfrm>
          <a:prstGeom prst="rect">
            <a:avLst/>
          </a:prstGeom>
          <a:noFill/>
          <a:ln w="9525">
            <a:noFill/>
            <a:miter lim="800000"/>
            <a:headEnd/>
            <a:tailEnd/>
          </a:ln>
        </p:spPr>
      </p:pic>
      <p:pic>
        <p:nvPicPr>
          <p:cNvPr id="4" name="Picture 2" descr="D:\Web\Play PPT\logo\pptlogo.png"/>
          <p:cNvPicPr>
            <a:picLocks noChangeAspect="1" noChangeArrowheads="1"/>
          </p:cNvPicPr>
          <p:nvPr/>
        </p:nvPicPr>
        <p:blipFill>
          <a:blip r:embed="rId3"/>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a:t>Spot welding robot performing in a welding cell</a:t>
            </a:r>
            <a:endParaRPr lang="en-US" dirty="0"/>
          </a:p>
        </p:txBody>
      </p:sp>
      <p:pic>
        <p:nvPicPr>
          <p:cNvPr id="5122" name="Picture 2" descr="2"/>
          <p:cNvPicPr>
            <a:picLocks noChangeAspect="1" noChangeArrowheads="1"/>
          </p:cNvPicPr>
          <p:nvPr/>
        </p:nvPicPr>
        <p:blipFill>
          <a:blip r:embed="rId2">
            <a:lum bright="12000"/>
          </a:blip>
          <a:srcRect r="2707"/>
          <a:stretch>
            <a:fillRect/>
          </a:stretch>
        </p:blipFill>
        <p:spPr bwMode="auto">
          <a:xfrm>
            <a:off x="1676400" y="1657815"/>
            <a:ext cx="5791200" cy="4590585"/>
          </a:xfrm>
          <a:prstGeom prst="rect">
            <a:avLst/>
          </a:prstGeom>
          <a:noFill/>
          <a:ln w="9525">
            <a:noFill/>
            <a:miter lim="800000"/>
            <a:headEnd/>
            <a:tailEnd/>
          </a:ln>
        </p:spPr>
      </p:pic>
      <p:pic>
        <p:nvPicPr>
          <p:cNvPr id="4" name="Picture 2" descr="D:\Web\Play PPT\logo\pptlogo.png"/>
          <p:cNvPicPr>
            <a:picLocks noChangeAspect="1" noChangeArrowheads="1"/>
          </p:cNvPicPr>
          <p:nvPr/>
        </p:nvPicPr>
        <p:blipFill>
          <a:blip r:embed="rId3"/>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534400" cy="758952"/>
          </a:xfrm>
        </p:spPr>
        <p:txBody>
          <a:bodyPr>
            <a:normAutofit fontScale="90000"/>
          </a:bodyPr>
          <a:lstStyle/>
          <a:p>
            <a:r>
              <a:rPr lang="en-US" b="1" u="sng" dirty="0" smtClean="0"/>
              <a:t/>
            </a:r>
            <a:br>
              <a:rPr lang="en-US" b="1" u="sng" dirty="0" smtClean="0"/>
            </a:br>
            <a:r>
              <a:rPr lang="en-US" b="1" dirty="0" smtClean="0"/>
              <a:t>MANIPULATOR</a:t>
            </a:r>
            <a:r>
              <a:rPr lang="en-US" dirty="0"/>
              <a:t/>
            </a:r>
            <a:br>
              <a:rPr lang="en-US" dirty="0"/>
            </a:br>
            <a:r>
              <a:rPr lang="en-US" dirty="0"/>
              <a:t/>
            </a:r>
            <a:br>
              <a:rPr lang="en-US" dirty="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The robot consists of a manipulator which is a series of mechanical linkages and joints capable of producing all sorts of designed movements. </a:t>
            </a:r>
            <a:endParaRPr lang="en-US" dirty="0" smtClean="0"/>
          </a:p>
          <a:p>
            <a:r>
              <a:rPr lang="en-US" dirty="0" smtClean="0"/>
              <a:t>The </a:t>
            </a:r>
            <a:r>
              <a:rPr lang="en-US" dirty="0"/>
              <a:t>body, arm and wrist assembly of a robot is sometimes called as a manipulator. </a:t>
            </a:r>
            <a:endParaRPr lang="en-US" dirty="0" smtClean="0"/>
          </a:p>
          <a:p>
            <a:r>
              <a:rPr lang="en-US" dirty="0" smtClean="0"/>
              <a:t>Each </a:t>
            </a:r>
            <a:r>
              <a:rPr lang="en-US" dirty="0"/>
              <a:t>link of a manipulator is driven by activators which may be operated either hydraulic or pneumatic power cylinder or electrical motors. </a:t>
            </a:r>
            <a:endParaRPr lang="en-US" dirty="0" smtClean="0"/>
          </a:p>
          <a:p>
            <a:r>
              <a:rPr lang="en-US" dirty="0" smtClean="0"/>
              <a:t>The </a:t>
            </a:r>
            <a:r>
              <a:rPr lang="en-US" dirty="0"/>
              <a:t>forearm of a robot can move in a nearly spherical way, thus covering a large work volume and providing greater application flexibility. </a:t>
            </a:r>
            <a:endParaRPr lang="en-US" dirty="0" smtClean="0"/>
          </a:p>
          <a:p>
            <a:r>
              <a:rPr lang="en-US" dirty="0" smtClean="0"/>
              <a:t>It </a:t>
            </a:r>
            <a:r>
              <a:rPr lang="en-US" dirty="0"/>
              <a:t>is easily possible to reach down into or onto objects placed over the conveyor.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758952"/>
          </a:xfrm>
        </p:spPr>
        <p:txBody>
          <a:bodyPr>
            <a:normAutofit fontScale="90000"/>
          </a:bodyPr>
          <a:lstStyle/>
          <a:p>
            <a:r>
              <a:rPr lang="en-US" b="1" dirty="0"/>
              <a:t>SENSORS</a:t>
            </a:r>
            <a:r>
              <a:rPr lang="en-US" dirty="0"/>
              <a:t/>
            </a:r>
            <a:br>
              <a:rPr lang="en-US" dirty="0"/>
            </a:br>
            <a:endParaRPr lang="en-US" dirty="0"/>
          </a:p>
        </p:txBody>
      </p:sp>
      <p:sp>
        <p:nvSpPr>
          <p:cNvPr id="3" name="Content Placeholder 2"/>
          <p:cNvSpPr>
            <a:spLocks noGrp="1"/>
          </p:cNvSpPr>
          <p:nvPr>
            <p:ph sz="quarter" idx="1"/>
          </p:nvPr>
        </p:nvSpPr>
        <p:spPr>
          <a:xfrm>
            <a:off x="457200" y="1600200"/>
            <a:ext cx="8229600" cy="5029200"/>
          </a:xfrm>
        </p:spPr>
        <p:txBody>
          <a:bodyPr>
            <a:normAutofit fontScale="70000" lnSpcReduction="20000"/>
          </a:bodyPr>
          <a:lstStyle/>
          <a:p>
            <a:r>
              <a:rPr lang="en-US" dirty="0"/>
              <a:t>The robotic arc welding sensor system considered here are all designed to track the welding seam and provide the information to the robot controller to help guide the welding path. </a:t>
            </a:r>
            <a:endParaRPr lang="en-US" dirty="0" smtClean="0"/>
          </a:p>
          <a:p>
            <a:r>
              <a:rPr lang="en-US" dirty="0" smtClean="0"/>
              <a:t>The </a:t>
            </a:r>
            <a:r>
              <a:rPr lang="en-US" dirty="0"/>
              <a:t>approaches used for this purposes divide into two basic categories:</a:t>
            </a:r>
          </a:p>
          <a:p>
            <a:pPr>
              <a:buNone/>
            </a:pPr>
            <a:r>
              <a:rPr lang="en-US" dirty="0" smtClean="0"/>
              <a:t>			1</a:t>
            </a:r>
            <a:r>
              <a:rPr lang="en-US" dirty="0"/>
              <a:t>. Contact sensors.</a:t>
            </a:r>
          </a:p>
          <a:p>
            <a:pPr>
              <a:buNone/>
            </a:pPr>
            <a:r>
              <a:rPr lang="en-US" dirty="0" smtClean="0"/>
              <a:t>			2</a:t>
            </a:r>
            <a:r>
              <a:rPr lang="en-US" dirty="0"/>
              <a:t>. Non-Contact </a:t>
            </a:r>
            <a:r>
              <a:rPr lang="en-US" dirty="0" smtClean="0"/>
              <a:t>sensors</a:t>
            </a:r>
          </a:p>
          <a:p>
            <a:r>
              <a:rPr lang="en-US" dirty="0" smtClean="0"/>
              <a:t>Contact </a:t>
            </a:r>
            <a:r>
              <a:rPr lang="en-US" dirty="0"/>
              <a:t>arc welding sensors make use of a mechanical tactile probe to touch the sides of the groove ahead of the welding torch and to feed back position data so that course corrections can be made by the robot controller. </a:t>
            </a:r>
            <a:endParaRPr lang="en-US" dirty="0" smtClean="0"/>
          </a:p>
          <a:p>
            <a:r>
              <a:rPr lang="en-US" dirty="0" smtClean="0"/>
              <a:t>Some </a:t>
            </a:r>
            <a:r>
              <a:rPr lang="en-US" dirty="0"/>
              <a:t>systems use a separate control unit design to interpret the probe sensor measurements and transmit the data to the robot </a:t>
            </a:r>
            <a:r>
              <a:rPr lang="en-US" dirty="0" smtClean="0"/>
              <a:t>controller.</a:t>
            </a:r>
          </a:p>
          <a:p>
            <a:r>
              <a:rPr lang="en-US" dirty="0" smtClean="0"/>
              <a:t>The </a:t>
            </a:r>
            <a:r>
              <a:rPr lang="en-US" dirty="0"/>
              <a:t>sensors used in robotics include the following general categories.</a:t>
            </a:r>
          </a:p>
          <a:p>
            <a:pPr lvl="0">
              <a:buNone/>
            </a:pPr>
            <a:r>
              <a:rPr lang="en-US" dirty="0" smtClean="0"/>
              <a:t>			1.Tactile </a:t>
            </a:r>
            <a:r>
              <a:rPr lang="en-US" dirty="0"/>
              <a:t>sensors </a:t>
            </a:r>
          </a:p>
          <a:p>
            <a:pPr lvl="0">
              <a:buNone/>
            </a:pPr>
            <a:r>
              <a:rPr lang="en-US" dirty="0" smtClean="0"/>
              <a:t>			2.Proximity </a:t>
            </a:r>
            <a:r>
              <a:rPr lang="en-US" dirty="0"/>
              <a:t>and range sensors </a:t>
            </a:r>
          </a:p>
          <a:p>
            <a:pPr lvl="0">
              <a:buNone/>
            </a:pPr>
            <a:r>
              <a:rPr lang="en-US" dirty="0" smtClean="0"/>
              <a:t>			3.Miscellaneous </a:t>
            </a:r>
            <a:r>
              <a:rPr lang="en-US" dirty="0"/>
              <a:t>types</a:t>
            </a:r>
          </a:p>
          <a:p>
            <a:pPr lvl="0">
              <a:buNone/>
            </a:pPr>
            <a:r>
              <a:rPr lang="en-US" dirty="0" smtClean="0"/>
              <a:t>			4.Machine </a:t>
            </a:r>
            <a:r>
              <a:rPr lang="en-US" dirty="0"/>
              <a:t>vision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a:t>CONTROL SYSTEM</a:t>
            </a:r>
            <a:r>
              <a:rPr lang="en-US" dirty="0"/>
              <a:t/>
            </a:r>
            <a:br>
              <a:rPr lang="en-US" dirty="0"/>
            </a:br>
            <a:endParaRPr lang="en-US" dirty="0"/>
          </a:p>
        </p:txBody>
      </p:sp>
      <p:pic>
        <p:nvPicPr>
          <p:cNvPr id="6146" name="Picture 2"/>
          <p:cNvPicPr>
            <a:picLocks noChangeAspect="1" noChangeArrowheads="1"/>
          </p:cNvPicPr>
          <p:nvPr/>
        </p:nvPicPr>
        <p:blipFill>
          <a:blip r:embed="rId2"/>
          <a:srcRect t="9750"/>
          <a:stretch>
            <a:fillRect/>
          </a:stretch>
        </p:blipFill>
        <p:spPr bwMode="auto">
          <a:xfrm>
            <a:off x="762000" y="1981200"/>
            <a:ext cx="7620000" cy="3590925"/>
          </a:xfrm>
          <a:prstGeom prst="rect">
            <a:avLst/>
          </a:prstGeom>
          <a:noFill/>
          <a:ln w="9525">
            <a:noFill/>
            <a:miter lim="800000"/>
            <a:headEnd/>
            <a:tailEnd/>
          </a:ln>
        </p:spPr>
      </p:pic>
      <p:sp>
        <p:nvSpPr>
          <p:cNvPr id="6147" name="Rectangle 3"/>
          <p:cNvSpPr>
            <a:spLocks noChangeArrowheads="1"/>
          </p:cNvSpPr>
          <p:nvPr/>
        </p:nvSpPr>
        <p:spPr bwMode="auto">
          <a:xfrm>
            <a:off x="0" y="5715000"/>
            <a:ext cx="901740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rPr>
              <a:t>Typical block diagram configuration of a control system for a robot joint.</a:t>
            </a:r>
            <a:endParaRPr kumimoji="0" lang="en-US" sz="2000" b="0" i="0" u="none" strike="noStrike" cap="none" normalizeH="0" baseline="0" dirty="0" smtClean="0">
              <a:ln>
                <a:noFill/>
              </a:ln>
              <a:solidFill>
                <a:schemeClr val="tx1"/>
              </a:solidFill>
              <a:effectLst/>
              <a:latin typeface="Arial" pitchFamily="34" charset="0"/>
            </a:endParaRPr>
          </a:p>
        </p:txBody>
      </p:sp>
      <p:pic>
        <p:nvPicPr>
          <p:cNvPr id="5" name="Picture 2" descr="D:\Web\Play PPT\logo\pptlogo.png"/>
          <p:cNvPicPr>
            <a:picLocks noChangeAspect="1" noChangeArrowheads="1"/>
          </p:cNvPicPr>
          <p:nvPr/>
        </p:nvPicPr>
        <p:blipFill>
          <a:blip r:embed="rId3"/>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a:t>CONCLUSION</a:t>
            </a:r>
            <a:r>
              <a:rPr lang="en-US" dirty="0"/>
              <a:t/>
            </a:r>
            <a:br>
              <a:rPr lang="en-US" dirty="0"/>
            </a:b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a:t>A substantial opportunity exists in the technology of robotics to relieve people from boring, repetitive, hazardous and unpleasant work in all forms of a human </a:t>
            </a:r>
            <a:r>
              <a:rPr lang="en-US" dirty="0" smtClean="0"/>
              <a:t>labor. </a:t>
            </a:r>
          </a:p>
          <a:p>
            <a:r>
              <a:rPr lang="en-US" dirty="0" smtClean="0"/>
              <a:t>There </a:t>
            </a:r>
            <a:r>
              <a:rPr lang="en-US" dirty="0"/>
              <a:t>is a social value as well as a commercial value in pursuing this opportunity. The commercial value of robotics is obvious. </a:t>
            </a:r>
            <a:endParaRPr lang="en-US" dirty="0" smtClean="0"/>
          </a:p>
          <a:p>
            <a:r>
              <a:rPr lang="en-US" dirty="0" smtClean="0"/>
              <a:t>Properly </a:t>
            </a:r>
            <a:r>
              <a:rPr lang="en-US" dirty="0"/>
              <a:t>applied, robots can accomplish routine, undesirable work better than humans at a lower cost. </a:t>
            </a:r>
            <a:endParaRPr lang="en-US" dirty="0" smtClean="0"/>
          </a:p>
          <a:p>
            <a:r>
              <a:rPr lang="en-US" dirty="0" smtClean="0"/>
              <a:t>As </a:t>
            </a:r>
            <a:r>
              <a:rPr lang="en-US" dirty="0"/>
              <a:t>the technology advances, and more people learn how to use robots, the robotics market will grow at a rate that will approach the growth of the computer market over the past thirty years.</a:t>
            </a:r>
          </a:p>
          <a:p>
            <a:r>
              <a:rPr lang="en-US" dirty="0"/>
              <a:t>There is every reason to believe that the automation of work through robotics will lead to substantial increases in productivity, and that these productivity increases year by year will permit humans to engage in activities that are cultural and recreational.</a:t>
            </a:r>
          </a:p>
          <a:p>
            <a:r>
              <a:rPr lang="en-US" dirty="0"/>
              <a:t>Not only will robotics improve our standard of living, it will also improve our standard of life.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THANK YOU!!!</a:t>
            </a:r>
            <a:endParaRPr lang="en-US" b="1" dirty="0"/>
          </a:p>
        </p:txBody>
      </p:sp>
      <p:pic>
        <p:nvPicPr>
          <p:cNvPr id="1026" name="Picture 2" descr="D:\Web\Play PPT\logo\pptlogo.png"/>
          <p:cNvPicPr>
            <a:picLocks noChangeAspect="1" noChangeArrowheads="1"/>
          </p:cNvPicPr>
          <p:nvPr/>
        </p:nvPicPr>
        <p:blipFill>
          <a:blip r:embed="rId2"/>
          <a:srcRect/>
          <a:stretch>
            <a:fillRect/>
          </a:stretch>
        </p:blipFill>
        <p:spPr bwMode="auto">
          <a:xfrm>
            <a:off x="2514600" y="2667000"/>
            <a:ext cx="4166005" cy="930275"/>
          </a:xfrm>
          <a:prstGeom prst="rect">
            <a:avLst/>
          </a:prstGeom>
          <a:noFill/>
        </p:spPr>
      </p:pic>
      <p:sp>
        <p:nvSpPr>
          <p:cNvPr id="5" name="Title 1"/>
          <p:cNvSpPr txBox="1">
            <a:spLocks/>
          </p:cNvSpPr>
          <p:nvPr/>
        </p:nvSpPr>
        <p:spPr>
          <a:xfrm>
            <a:off x="304800" y="3581400"/>
            <a:ext cx="8534400" cy="457200"/>
          </a:xfrm>
          <a:prstGeom prst="rect">
            <a:avLst/>
          </a:prstGeom>
        </p:spPr>
        <p:txBody>
          <a:bodyPr vert="horz" anchor="b">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300" b="1" i="0" u="none" strike="noStrike" kern="1200" cap="none" spc="0" normalizeH="0" baseline="0" noProof="0" dirty="0" smtClean="0">
                <a:ln>
                  <a:noFill/>
                </a:ln>
                <a:solidFill>
                  <a:srgbClr val="F15A17"/>
                </a:solidFill>
                <a:effectLst/>
                <a:uLnTx/>
                <a:uFillTx/>
                <a:latin typeface="+mj-lt"/>
                <a:ea typeface="+mj-ea"/>
                <a:cs typeface="+mj-cs"/>
              </a:rPr>
              <a:t>www.playppt.com</a:t>
            </a:r>
            <a:endParaRPr kumimoji="0" lang="en-US" sz="3300" b="1" i="0" u="none" strike="noStrike" kern="1200" cap="none" spc="0" normalizeH="0" baseline="0" noProof="0" dirty="0">
              <a:ln>
                <a:noFill/>
              </a:ln>
              <a:solidFill>
                <a:srgbClr val="F15A17"/>
              </a:solidFill>
              <a:effectLst/>
              <a:uLnTx/>
              <a:uFillTx/>
              <a:latin typeface="+mj-lt"/>
              <a:ea typeface="+mj-ea"/>
              <a:cs typeface="+mj-cs"/>
            </a:endParaRPr>
          </a:p>
        </p:txBody>
      </p:sp>
    </p:spTree>
  </p:cSld>
  <p:clrMapOvr>
    <a:masterClrMapping/>
  </p:clrMapOvr>
  <p:transition spd="slow">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8534400" cy="609600"/>
          </a:xfrm>
        </p:spPr>
        <p:txBody>
          <a:bodyPr>
            <a:normAutofit fontScale="90000"/>
          </a:bodyPr>
          <a:lstStyle/>
          <a:p>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dirty="0" smtClean="0"/>
              <a:t>INTRODUCTION</a:t>
            </a:r>
            <a:r>
              <a:rPr lang="en-US" dirty="0"/>
              <a:t/>
            </a:r>
            <a:br>
              <a:rPr lang="en-US" dirty="0"/>
            </a:br>
            <a:r>
              <a:rPr lang="en-US" b="1" dirty="0"/>
              <a:t> </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r>
              <a:rPr lang="en-US" dirty="0" smtClean="0"/>
              <a:t>Robot Welding </a:t>
            </a:r>
            <a:r>
              <a:rPr lang="en-US" dirty="0"/>
              <a:t>is a process of joining different materials. </a:t>
            </a:r>
            <a:endParaRPr lang="en-US" dirty="0" smtClean="0"/>
          </a:p>
          <a:p>
            <a:r>
              <a:rPr lang="en-US" dirty="0" smtClean="0"/>
              <a:t>The </a:t>
            </a:r>
            <a:r>
              <a:rPr lang="en-US" dirty="0"/>
              <a:t>large bulk of materials that are welded are metals and their alloys although welding is also applied to the joining of other materials such as thermoplastics</a:t>
            </a:r>
            <a:r>
              <a:rPr lang="en-US" dirty="0" smtClean="0"/>
              <a:t>.</a:t>
            </a:r>
          </a:p>
          <a:p>
            <a:r>
              <a:rPr lang="en-US" dirty="0" smtClean="0"/>
              <a:t>Welding </a:t>
            </a:r>
            <a:r>
              <a:rPr lang="en-US" dirty="0"/>
              <a:t>joins different metals or alloys with help of a number of processes in which heat is supplied either electrically or by means of a gas torch.</a:t>
            </a:r>
          </a:p>
          <a:p>
            <a:pPr>
              <a:buNone/>
            </a:pPr>
            <a:r>
              <a:rPr lang="en-US" dirty="0"/>
              <a:t> </a:t>
            </a:r>
          </a:p>
          <a:p>
            <a:endParaRPr lang="en-US" dirty="0"/>
          </a:p>
        </p:txBody>
      </p:sp>
      <p:pic>
        <p:nvPicPr>
          <p:cNvPr id="2050"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ROBOT ARC WELDING?</a:t>
            </a:r>
            <a:endParaRPr lang="en-US" b="1" dirty="0"/>
          </a:p>
        </p:txBody>
      </p:sp>
      <p:sp>
        <p:nvSpPr>
          <p:cNvPr id="3" name="Content Placeholder 2"/>
          <p:cNvSpPr>
            <a:spLocks noGrp="1"/>
          </p:cNvSpPr>
          <p:nvPr>
            <p:ph sz="quarter" idx="1"/>
          </p:nvPr>
        </p:nvSpPr>
        <p:spPr>
          <a:xfrm>
            <a:off x="301752" y="1527048"/>
            <a:ext cx="8503920" cy="5102352"/>
          </a:xfrm>
        </p:spPr>
        <p:txBody>
          <a:bodyPr>
            <a:normAutofit fontScale="85000" lnSpcReduction="20000"/>
          </a:bodyPr>
          <a:lstStyle/>
          <a:p>
            <a:r>
              <a:rPr lang="en-US" dirty="0"/>
              <a:t>Arc welding is performed by skilled workers who are assisted by a person called fitter. </a:t>
            </a:r>
            <a:endParaRPr lang="en-US" dirty="0" smtClean="0"/>
          </a:p>
          <a:p>
            <a:r>
              <a:rPr lang="en-US" dirty="0" smtClean="0"/>
              <a:t>The </a:t>
            </a:r>
            <a:r>
              <a:rPr lang="en-US" dirty="0"/>
              <a:t>purpose of the fitter is to organize the work and fixture the parts of the welder. </a:t>
            </a:r>
            <a:endParaRPr lang="en-US" dirty="0" smtClean="0"/>
          </a:p>
          <a:p>
            <a:r>
              <a:rPr lang="en-US" dirty="0" smtClean="0"/>
              <a:t>The </a:t>
            </a:r>
            <a:r>
              <a:rPr lang="en-US" dirty="0"/>
              <a:t>working condition of the welder is typically unpleasant and hazardous. </a:t>
            </a:r>
            <a:endParaRPr lang="en-US" dirty="0" smtClean="0"/>
          </a:p>
          <a:p>
            <a:r>
              <a:rPr lang="en-US" dirty="0" smtClean="0"/>
              <a:t>The </a:t>
            </a:r>
            <a:r>
              <a:rPr lang="en-US" dirty="0"/>
              <a:t>arc from the welding process emits ultra-violet radiations which is injurious to human vision. </a:t>
            </a:r>
            <a:endParaRPr lang="en-US" dirty="0" smtClean="0"/>
          </a:p>
          <a:p>
            <a:r>
              <a:rPr lang="en-US" dirty="0" smtClean="0"/>
              <a:t>As </a:t>
            </a:r>
            <a:r>
              <a:rPr lang="en-US" dirty="0"/>
              <a:t>a result welders are required to wear eye protection in the form of a welding helmet with a dark window. </a:t>
            </a:r>
            <a:endParaRPr lang="en-US" dirty="0" smtClean="0"/>
          </a:p>
          <a:p>
            <a:r>
              <a:rPr lang="en-US" dirty="0" smtClean="0"/>
              <a:t>Sparks </a:t>
            </a:r>
            <a:r>
              <a:rPr lang="en-US" dirty="0"/>
              <a:t>and smoke are generated during the process are a potential threat to operators. </a:t>
            </a:r>
            <a:endParaRPr lang="en-US" dirty="0" smtClean="0"/>
          </a:p>
          <a:p>
            <a:r>
              <a:rPr lang="en-US" dirty="0" smtClean="0"/>
              <a:t>Because </a:t>
            </a:r>
            <a:r>
              <a:rPr lang="en-US" dirty="0"/>
              <a:t>of the hazards for human workers in continuous arc welding, it is logical to consider industrial robots for the purpose.</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758952"/>
          </a:xfrm>
        </p:spPr>
        <p:txBody>
          <a:bodyPr>
            <a:normAutofit fontScale="90000"/>
          </a:bodyPr>
          <a:lstStyle/>
          <a:p>
            <a:r>
              <a:rPr lang="en-US" b="1" dirty="0" smtClean="0"/>
              <a:t/>
            </a:r>
            <a:br>
              <a:rPr lang="en-US" b="1" dirty="0" smtClean="0"/>
            </a:br>
            <a:r>
              <a:rPr lang="en-US" b="1" dirty="0" smtClean="0"/>
              <a:t>BENEFITS </a:t>
            </a:r>
            <a:r>
              <a:rPr lang="en-US" b="1" dirty="0"/>
              <a:t>OF ROBOT ARC WELDING</a:t>
            </a:r>
            <a:br>
              <a:rPr lang="en-US" b="1" dirty="0"/>
            </a:br>
            <a:endParaRPr lang="en-US" b="1" dirty="0"/>
          </a:p>
        </p:txBody>
      </p:sp>
      <p:sp>
        <p:nvSpPr>
          <p:cNvPr id="3" name="Content Placeholder 2"/>
          <p:cNvSpPr>
            <a:spLocks noGrp="1"/>
          </p:cNvSpPr>
          <p:nvPr>
            <p:ph sz="quarter" idx="1"/>
          </p:nvPr>
        </p:nvSpPr>
        <p:spPr/>
        <p:txBody>
          <a:bodyPr/>
          <a:lstStyle/>
          <a:p>
            <a:r>
              <a:rPr lang="en-US" dirty="0"/>
              <a:t>GREATER QUALITY OF PRODUCT </a:t>
            </a:r>
            <a:endParaRPr lang="en-US" dirty="0" smtClean="0"/>
          </a:p>
          <a:p>
            <a:endParaRPr lang="en-US" dirty="0"/>
          </a:p>
          <a:p>
            <a:r>
              <a:rPr lang="en-US" dirty="0"/>
              <a:t>IMPROVED SAFTEY AND QUALITY-OF-WORK </a:t>
            </a:r>
            <a:r>
              <a:rPr lang="en-US" dirty="0" smtClean="0"/>
              <a:t>LIFE</a:t>
            </a:r>
          </a:p>
          <a:p>
            <a:endParaRPr lang="en-US" dirty="0"/>
          </a:p>
          <a:p>
            <a:r>
              <a:rPr lang="en-US" dirty="0"/>
              <a:t>HIGHER PRODUCTIVITY</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a:t>FEATURES OF ARC WELDING ROBOTS</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pPr lvl="0"/>
            <a:r>
              <a:rPr lang="en-US" dirty="0"/>
              <a:t>WORK VOLUME AND DEGREES OF </a:t>
            </a:r>
            <a:r>
              <a:rPr lang="en-US" dirty="0" smtClean="0"/>
              <a:t>FREEDOM</a:t>
            </a:r>
          </a:p>
          <a:p>
            <a:pPr lvl="0"/>
            <a:endParaRPr lang="en-US" dirty="0"/>
          </a:p>
          <a:p>
            <a:r>
              <a:rPr lang="en-US" dirty="0"/>
              <a:t>MOTION CONTROL SYSTEM </a:t>
            </a:r>
            <a:endParaRPr lang="en-US" dirty="0" smtClean="0"/>
          </a:p>
          <a:p>
            <a:endParaRPr lang="en-US" dirty="0"/>
          </a:p>
          <a:p>
            <a:r>
              <a:rPr lang="en-US" dirty="0"/>
              <a:t>PRECISION OF MOTION </a:t>
            </a:r>
            <a:endParaRPr lang="en-US" dirty="0" smtClean="0"/>
          </a:p>
          <a:p>
            <a:endParaRPr lang="en-US" dirty="0"/>
          </a:p>
          <a:p>
            <a:r>
              <a:rPr lang="en-US" dirty="0" smtClean="0"/>
              <a:t>PROGRAMMING</a:t>
            </a:r>
          </a:p>
          <a:p>
            <a:endParaRPr lang="en-US" dirty="0"/>
          </a:p>
          <a:p>
            <a:r>
              <a:rPr lang="en-US" dirty="0"/>
              <a:t>INTERFACE WITH OTHER SYSTEM </a:t>
            </a:r>
          </a:p>
          <a:p>
            <a:pPr>
              <a:buNone/>
            </a:pPr>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 WELDING ROBOT</a:t>
            </a:r>
            <a:endParaRPr lang="en-US" b="1" dirty="0"/>
          </a:p>
        </p:txBody>
      </p:sp>
      <p:pic>
        <p:nvPicPr>
          <p:cNvPr id="2050" name="Picture 2" descr="5"/>
          <p:cNvPicPr>
            <a:picLocks noChangeAspect="1" noChangeArrowheads="1"/>
          </p:cNvPicPr>
          <p:nvPr/>
        </p:nvPicPr>
        <p:blipFill>
          <a:blip r:embed="rId2"/>
          <a:srcRect/>
          <a:stretch>
            <a:fillRect/>
          </a:stretch>
        </p:blipFill>
        <p:spPr bwMode="auto">
          <a:xfrm>
            <a:off x="1066800" y="1447800"/>
            <a:ext cx="6705600" cy="4572000"/>
          </a:xfrm>
          <a:prstGeom prst="rect">
            <a:avLst/>
          </a:prstGeom>
          <a:noFill/>
          <a:ln w="9525">
            <a:noFill/>
            <a:miter lim="800000"/>
            <a:headEnd/>
            <a:tailEnd/>
          </a:ln>
        </p:spPr>
      </p:pic>
      <p:pic>
        <p:nvPicPr>
          <p:cNvPr id="4" name="Picture 2" descr="D:\Web\Play PPT\logo\pptlogo.png"/>
          <p:cNvPicPr>
            <a:picLocks noChangeAspect="1" noChangeArrowheads="1"/>
          </p:cNvPicPr>
          <p:nvPr/>
        </p:nvPicPr>
        <p:blipFill>
          <a:blip r:embed="rId3"/>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534400" cy="758952"/>
          </a:xfrm>
        </p:spPr>
        <p:txBody>
          <a:bodyPr>
            <a:normAutofit fontScale="90000"/>
          </a:bodyPr>
          <a:lstStyle/>
          <a:p>
            <a:r>
              <a:rPr lang="en-US" b="1" dirty="0" smtClean="0"/>
              <a:t/>
            </a:r>
            <a:br>
              <a:rPr lang="en-US" b="1" dirty="0" smtClean="0"/>
            </a:br>
            <a:r>
              <a:rPr lang="en-US" b="1" dirty="0" smtClean="0"/>
              <a:t>PROBLEMS </a:t>
            </a:r>
            <a:r>
              <a:rPr lang="en-US" b="1" dirty="0"/>
              <a:t>FOR ROBOTS IN ARC WELDING</a:t>
            </a:r>
            <a:r>
              <a:rPr lang="en-US" dirty="0"/>
              <a:t/>
            </a:r>
            <a:br>
              <a:rPr lang="en-US" dirty="0"/>
            </a:br>
            <a:endParaRPr lang="en-US" dirty="0"/>
          </a:p>
        </p:txBody>
      </p:sp>
      <p:sp>
        <p:nvSpPr>
          <p:cNvPr id="3" name="Content Placeholder 2"/>
          <p:cNvSpPr>
            <a:spLocks noGrp="1"/>
          </p:cNvSpPr>
          <p:nvPr>
            <p:ph sz="quarter" idx="1"/>
          </p:nvPr>
        </p:nvSpPr>
        <p:spPr/>
        <p:txBody>
          <a:bodyPr>
            <a:normAutofit fontScale="77500" lnSpcReduction="20000"/>
          </a:bodyPr>
          <a:lstStyle/>
          <a:p>
            <a:pPr lvl="0"/>
            <a:r>
              <a:rPr lang="en-US" dirty="0"/>
              <a:t>A related problem is that arc welding is often performed in confined areas that are difficult to access, such as insides of tanks, pressure vessels, and ship hulls. Humans can position in to these areas more readily than robots. </a:t>
            </a:r>
            <a:endParaRPr lang="en-US" dirty="0" smtClean="0"/>
          </a:p>
          <a:p>
            <a:pPr lvl="0"/>
            <a:endParaRPr lang="en-US" dirty="0"/>
          </a:p>
          <a:p>
            <a:pPr lvl="0"/>
            <a:r>
              <a:rPr lang="en-US" dirty="0"/>
              <a:t>One of the most difficult technical problems is the variation in the dimensions of the parts in a batch production job. This type of dimensional variations means that the arc-welding path to be followed will change slightly from part to part. </a:t>
            </a:r>
            <a:endParaRPr lang="en-US" dirty="0" smtClean="0"/>
          </a:p>
          <a:p>
            <a:pPr lvl="0"/>
            <a:endParaRPr lang="en-US" dirty="0"/>
          </a:p>
          <a:p>
            <a:pPr lvl="0"/>
            <a:r>
              <a:rPr lang="en-US" dirty="0"/>
              <a:t>Another technical difficulty is the variations in the edges and surfaces to be welded together. Instead of being straight and regular, the edges are typically irregular. This causes variations in the gap between the parts and other problems in the way the pieces mate together prior to the welding process.</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sz="3200" b="1" dirty="0" smtClean="0"/>
              <a:t/>
            </a:r>
            <a:br>
              <a:rPr lang="en-US" sz="3200" b="1" dirty="0" smtClean="0"/>
            </a:br>
            <a:r>
              <a:rPr lang="en-US" sz="3200" b="1" dirty="0" smtClean="0"/>
              <a:t/>
            </a:r>
            <a:br>
              <a:rPr lang="en-US" sz="3200" b="1" dirty="0" smtClean="0"/>
            </a:br>
            <a:r>
              <a:rPr lang="en-US" sz="3200" b="1" dirty="0" smtClean="0"/>
              <a:t/>
            </a:r>
            <a:br>
              <a:rPr lang="en-US" sz="3200" b="1" dirty="0" smtClean="0"/>
            </a:br>
            <a:r>
              <a:rPr lang="en-US" sz="3200" b="1" dirty="0" smtClean="0"/>
              <a:t>Arc </a:t>
            </a:r>
            <a:r>
              <a:rPr lang="en-US" sz="3200" b="1" dirty="0"/>
              <a:t>welding robots performing in a workshop</a:t>
            </a:r>
            <a:endParaRPr lang="en-US" sz="3200" dirty="0"/>
          </a:p>
        </p:txBody>
      </p:sp>
      <p:pic>
        <p:nvPicPr>
          <p:cNvPr id="3074" name="Picture 2" descr="7"/>
          <p:cNvPicPr>
            <a:picLocks noChangeAspect="1" noChangeArrowheads="1"/>
          </p:cNvPicPr>
          <p:nvPr/>
        </p:nvPicPr>
        <p:blipFill>
          <a:blip r:embed="rId2">
            <a:clrChange>
              <a:clrFrom>
                <a:srgbClr val="FDFDFD"/>
              </a:clrFrom>
              <a:clrTo>
                <a:srgbClr val="FDFDFD">
                  <a:alpha val="0"/>
                </a:srgbClr>
              </a:clrTo>
            </a:clrChange>
            <a:lum bright="12000"/>
          </a:blip>
          <a:srcRect/>
          <a:stretch>
            <a:fillRect/>
          </a:stretch>
        </p:blipFill>
        <p:spPr bwMode="auto">
          <a:xfrm>
            <a:off x="1905000" y="1676400"/>
            <a:ext cx="5219114" cy="4038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2" descr="D:\Web\Play PPT\logo\pptlogo.png"/>
          <p:cNvPicPr>
            <a:picLocks noChangeAspect="1" noChangeArrowheads="1"/>
          </p:cNvPicPr>
          <p:nvPr/>
        </p:nvPicPr>
        <p:blipFill>
          <a:blip r:embed="rId3"/>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a:t>WHY ROBOT SPOT WELDING?</a:t>
            </a:r>
            <a:r>
              <a:rPr lang="en-US" dirty="0"/>
              <a:t/>
            </a:r>
            <a:br>
              <a:rPr lang="en-US" dirty="0"/>
            </a:b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For larger works on spot welding the welding guns with cables attached is quite heavy and can easily exceed 100lb in weight. </a:t>
            </a:r>
            <a:endParaRPr lang="en-US" dirty="0" smtClean="0"/>
          </a:p>
          <a:p>
            <a:r>
              <a:rPr lang="en-US" dirty="0" smtClean="0"/>
              <a:t>To </a:t>
            </a:r>
            <a:r>
              <a:rPr lang="en-US" dirty="0"/>
              <a:t>assist the operator in manipulating the gun, the apparatus is suspended from an overhead hoist system. </a:t>
            </a:r>
            <a:endParaRPr lang="en-US" dirty="0" smtClean="0"/>
          </a:p>
          <a:p>
            <a:r>
              <a:rPr lang="en-US" dirty="0" smtClean="0"/>
              <a:t>Even </a:t>
            </a:r>
            <a:r>
              <a:rPr lang="en-US" dirty="0"/>
              <a:t>with this assistance, the spot-welding gun represents a heavy mass and is difficult to manipulate by a human worker at high rates of production desired on a car body assembly line. </a:t>
            </a:r>
            <a:endParaRPr lang="en-US" dirty="0" smtClean="0"/>
          </a:p>
          <a:p>
            <a:r>
              <a:rPr lang="en-US" dirty="0" smtClean="0"/>
              <a:t>There </a:t>
            </a:r>
            <a:r>
              <a:rPr lang="en-US" dirty="0"/>
              <a:t>are often problems with the consistency of the welded products made on such a manual line as a consequence of this difficulty</a:t>
            </a:r>
            <a:r>
              <a:rPr lang="en-US" dirty="0" smtClean="0"/>
              <a:t>.</a:t>
            </a:r>
            <a:r>
              <a:rPr lang="en-US" dirty="0"/>
              <a:t> </a:t>
            </a:r>
          </a:p>
          <a:p>
            <a:r>
              <a:rPr lang="en-US" dirty="0" smtClean="0"/>
              <a:t>As </a:t>
            </a:r>
            <a:r>
              <a:rPr lang="en-US" dirty="0"/>
              <a:t>a result of these difficulties robots have been employed with great success on this type of production line to perform some or all of the welding operations.</a:t>
            </a:r>
          </a:p>
        </p:txBody>
      </p:sp>
      <p:pic>
        <p:nvPicPr>
          <p:cNvPr id="4" name="Picture 2" descr="D:\Web\Play PPT\logo\pptlogo.png"/>
          <p:cNvPicPr>
            <a:picLocks noChangeAspect="1" noChangeArrowheads="1"/>
          </p:cNvPicPr>
          <p:nvPr/>
        </p:nvPicPr>
        <p:blipFill>
          <a:blip r:embed="rId2"/>
          <a:srcRect/>
          <a:stretch>
            <a:fillRect/>
          </a:stretch>
        </p:blipFill>
        <p:spPr bwMode="auto">
          <a:xfrm>
            <a:off x="7126357" y="6324600"/>
            <a:ext cx="1706214" cy="381000"/>
          </a:xfrm>
          <a:prstGeom prst="rect">
            <a:avLst/>
          </a:prstGeom>
          <a:noFill/>
        </p:spPr>
      </p:pic>
    </p:spTree>
  </p:cSld>
  <p:clrMapOvr>
    <a:masterClrMapping/>
  </p:clrMapOvr>
  <p:transition spd="slow">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TotalTime>
  <Words>937</Words>
  <Application>Microsoft Office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WELDING ROBOTS</vt:lpstr>
      <vt:lpstr>   INTRODUCTION   </vt:lpstr>
      <vt:lpstr>WHY ROBOT ARC WELDING?</vt:lpstr>
      <vt:lpstr> BENEFITS OF ROBOT ARC WELDING </vt:lpstr>
      <vt:lpstr>FEATURES OF ARC WELDING ROBOTS </vt:lpstr>
      <vt:lpstr>ARC WELDING ROBOT</vt:lpstr>
      <vt:lpstr> PROBLEMS FOR ROBOTS IN ARC WELDING </vt:lpstr>
      <vt:lpstr>   Arc welding robots performing in a workshop</vt:lpstr>
      <vt:lpstr>WHY ROBOT SPOT WELDING? </vt:lpstr>
      <vt:lpstr>BENEFITS OF ROBOT SPOT WELDING </vt:lpstr>
      <vt:lpstr>FEATURES OF SPOT-WELDING ROBOTS </vt:lpstr>
      <vt:lpstr>A typical spot welding robot </vt:lpstr>
      <vt:lpstr>Spot welding robot performing in a welding cell</vt:lpstr>
      <vt:lpstr> MANIPULATOR  </vt:lpstr>
      <vt:lpstr>SENSORS </vt:lpstr>
      <vt:lpstr>CONTROL SYSTEM </vt:lpstr>
      <vt:lpstr>CONCLUSION </vt:lpstr>
      <vt:lpstr>THANK YOU!!!</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WELDING ROBOTS</dc:title>
  <dc:creator>SUBRAMANIAN</dc:creator>
  <cp:lastModifiedBy>YOGESH</cp:lastModifiedBy>
  <cp:revision>14</cp:revision>
  <dcterms:created xsi:type="dcterms:W3CDTF">2010-10-17T11:49:01Z</dcterms:created>
  <dcterms:modified xsi:type="dcterms:W3CDTF">2013-09-21T12:21:37Z</dcterms:modified>
</cp:coreProperties>
</file>