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F7B084-2911-40CB-8174-B26F11CE8511}" type="datetimeFigureOut">
              <a:rPr lang="en-US" smtClean="0"/>
              <a:pPr/>
              <a:t>9/19/2013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9C3528A-4566-4B43-B767-AF6CEC551361}" type="slidenum">
              <a:rPr lang="en-US" smtClean="0"/>
              <a:pPr/>
              <a:t>‹#›</a:t>
            </a:fld>
            <a:endParaRPr lang="en-US" dirty="0"/>
          </a:p>
        </p:txBody>
      </p:sp>
    </p:spTree>
  </p:cSld>
  <p:clrMapOvr>
    <a:masterClrMapping/>
  </p:clrMapOvr>
  <p:transition spd="slow">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F7B084-2911-40CB-8174-B26F11CE8511}" type="datetimeFigureOut">
              <a:rPr lang="en-US" smtClean="0"/>
              <a:pPr/>
              <a:t>9/19/2013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C3528A-4566-4B43-B767-AF6CEC55136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spd="slow">
    <p:fade thruBlk="1"/>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457200"/>
            <a:ext cx="8305800" cy="1143000"/>
          </a:xfrm>
        </p:spPr>
        <p:txBody>
          <a:bodyPr/>
          <a:lstStyle/>
          <a:p>
            <a:pPr algn="ctr"/>
            <a:r>
              <a:rPr lang="en-US" dirty="0" smtClean="0">
                <a:solidFill>
                  <a:schemeClr val="accent6"/>
                </a:solidFill>
                <a:latin typeface="Berlin Sans FB" pitchFamily="34" charset="0"/>
              </a:rPr>
              <a:t>Hydraulics</a:t>
            </a:r>
            <a:endParaRPr lang="en-US" dirty="0">
              <a:solidFill>
                <a:schemeClr val="accent6"/>
              </a:solidFill>
              <a:latin typeface="Berlin Sans FB" pitchFamily="34" charset="0"/>
            </a:endParaRPr>
          </a:p>
        </p:txBody>
      </p:sp>
      <p:pic>
        <p:nvPicPr>
          <p:cNvPr id="17414" name="Picture 6" descr="http://www.ferodo.com/en-global/Products/Hydraulics/PublishingImages/hydraulics.jpg"/>
          <p:cNvPicPr>
            <a:picLocks noChangeAspect="1" noChangeArrowheads="1"/>
          </p:cNvPicPr>
          <p:nvPr/>
        </p:nvPicPr>
        <p:blipFill>
          <a:blip r:embed="rId2"/>
          <a:srcRect/>
          <a:stretch>
            <a:fillRect/>
          </a:stretch>
        </p:blipFill>
        <p:spPr bwMode="auto">
          <a:xfrm>
            <a:off x="1676400" y="1752600"/>
            <a:ext cx="5970894" cy="4572000"/>
          </a:xfrm>
          <a:prstGeom prst="rect">
            <a:avLst/>
          </a:prstGeom>
          <a:noFill/>
        </p:spPr>
      </p:pic>
      <p:pic>
        <p:nvPicPr>
          <p:cNvPr id="17415" name="Picture 7" descr="D:\Web\Play PPT\logo\pptlogo.png"/>
          <p:cNvPicPr>
            <a:picLocks noChangeAspect="1" noChangeArrowheads="1"/>
          </p:cNvPicPr>
          <p:nvPr/>
        </p:nvPicPr>
        <p:blipFill>
          <a:blip r:embed="rId3"/>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05800" cy="1143000"/>
          </a:xfrm>
        </p:spPr>
        <p:txBody>
          <a:bodyPr>
            <a:normAutofit fontScale="90000"/>
          </a:bodyPr>
          <a:lstStyle/>
          <a:p>
            <a:r>
              <a:rPr lang="en-US" b="1" dirty="0">
                <a:solidFill>
                  <a:schemeClr val="accent2"/>
                </a:solidFill>
              </a:rPr>
              <a:t>Hydraulic pump</a:t>
            </a:r>
            <a:r>
              <a:rPr lang="en-US" b="1" dirty="0"/>
              <a:t/>
            </a:r>
            <a:br>
              <a:rPr lang="en-US" b="1" dirty="0"/>
            </a:br>
            <a:endParaRPr lang="en-US" dirty="0"/>
          </a:p>
        </p:txBody>
      </p:sp>
      <p:pic>
        <p:nvPicPr>
          <p:cNvPr id="8194" name="Picture 2" descr="http://upload.wikimedia.org/wikipedia/commons/2/23/Gear_pump_exploded.png"/>
          <p:cNvPicPr>
            <a:picLocks noChangeAspect="1" noChangeArrowheads="1"/>
          </p:cNvPicPr>
          <p:nvPr/>
        </p:nvPicPr>
        <p:blipFill>
          <a:blip r:embed="rId2"/>
          <a:srcRect/>
          <a:stretch>
            <a:fillRect/>
          </a:stretch>
        </p:blipFill>
        <p:spPr bwMode="auto">
          <a:xfrm>
            <a:off x="1371600" y="1752600"/>
            <a:ext cx="6096000" cy="4505325"/>
          </a:xfrm>
          <a:prstGeom prst="rect">
            <a:avLst/>
          </a:prstGeom>
          <a:noFill/>
        </p:spPr>
      </p:pic>
      <p:pic>
        <p:nvPicPr>
          <p:cNvPr id="5" name="Picture 7" descr="D:\Web\Play PPT\logo\pptlogo.png"/>
          <p:cNvPicPr>
            <a:picLocks noChangeAspect="1" noChangeArrowheads="1"/>
          </p:cNvPicPr>
          <p:nvPr/>
        </p:nvPicPr>
        <p:blipFill>
          <a:blip r:embed="rId3"/>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solidFill>
                  <a:schemeClr val="accent2"/>
                </a:solidFill>
              </a:rPr>
              <a:t>Hydraulic pump</a:t>
            </a: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7030A0"/>
                </a:solidFill>
              </a:rPr>
              <a:t>Hydraulic pumps supply fluid to the components in the system. Pressure in the system develops in reaction to the load. Hence, a pump rated for 5,000 psi is capable of maintaining flow against a load of 5,000 psi.</a:t>
            </a:r>
          </a:p>
          <a:p>
            <a:r>
              <a:rPr lang="en-US" dirty="0">
                <a:solidFill>
                  <a:srgbClr val="7030A0"/>
                </a:solidFill>
              </a:rPr>
              <a:t>Pumps have a power density about ten times greater than an electric motor (by volume). They are powered by an electric motor or an engine, connected through gears, belts, or a flexible elastomeric coupling to reduce vibration.</a:t>
            </a:r>
          </a:p>
          <a:p>
            <a:r>
              <a:rPr lang="en-US" dirty="0">
                <a:solidFill>
                  <a:srgbClr val="7030A0"/>
                </a:solidFill>
              </a:rPr>
              <a:t>Piston pumps are more expensive than gear or vane pumps, but provide longer life operating at higher pressure, with difficult fluids and longer continuous duty cycles. Piston pumps make up one half of a hydrostatic transmission.</a:t>
            </a: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143000"/>
          </a:xfrm>
        </p:spPr>
        <p:txBody>
          <a:bodyPr>
            <a:normAutofit fontScale="90000"/>
          </a:bodyPr>
          <a:lstStyle/>
          <a:p>
            <a:r>
              <a:rPr lang="en-US" b="1" dirty="0" smtClean="0">
                <a:solidFill>
                  <a:schemeClr val="accent2"/>
                </a:solidFill>
              </a:rPr>
              <a:t>Reservoir</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dirty="0">
                <a:solidFill>
                  <a:srgbClr val="7030A0"/>
                </a:solidFill>
              </a:rPr>
              <a:t>The hydraulic fluid reservoir holds excess hydraulic fluid to accommodate volume changes from: cylinder extension and contraction, temperature driven expansion and contraction, and leaks. </a:t>
            </a:r>
            <a:endParaRPr lang="en-US" dirty="0" smtClean="0">
              <a:solidFill>
                <a:srgbClr val="7030A0"/>
              </a:solidFill>
            </a:endParaRPr>
          </a:p>
          <a:p>
            <a:r>
              <a:rPr lang="en-US" dirty="0" smtClean="0">
                <a:solidFill>
                  <a:srgbClr val="7030A0"/>
                </a:solidFill>
              </a:rPr>
              <a:t>The </a:t>
            </a:r>
            <a:r>
              <a:rPr lang="en-US" dirty="0">
                <a:solidFill>
                  <a:srgbClr val="7030A0"/>
                </a:solidFill>
              </a:rPr>
              <a:t>reservoir is also designed to aid in separation of air from the fluid and also work as a heat accumulator to cover losses in the system when peak power is used. </a:t>
            </a:r>
            <a:endParaRPr lang="en-US" dirty="0" smtClean="0">
              <a:solidFill>
                <a:srgbClr val="7030A0"/>
              </a:solidFill>
            </a:endParaRPr>
          </a:p>
          <a:p>
            <a:r>
              <a:rPr lang="en-US" dirty="0" smtClean="0">
                <a:solidFill>
                  <a:srgbClr val="7030A0"/>
                </a:solidFill>
              </a:rPr>
              <a:t>Design </a:t>
            </a:r>
            <a:r>
              <a:rPr lang="en-US" dirty="0">
                <a:solidFill>
                  <a:srgbClr val="7030A0"/>
                </a:solidFill>
              </a:rPr>
              <a:t>engineers are always pressured to reduce the size of hydraulic reservoirs, while equipment operators always appreciate larger reservoirs. </a:t>
            </a:r>
            <a:endParaRPr lang="en-US" dirty="0" smtClean="0">
              <a:solidFill>
                <a:srgbClr val="7030A0"/>
              </a:solidFill>
            </a:endParaRPr>
          </a:p>
          <a:p>
            <a:r>
              <a:rPr lang="en-US" dirty="0" smtClean="0">
                <a:solidFill>
                  <a:srgbClr val="7030A0"/>
                </a:solidFill>
              </a:rPr>
              <a:t>Reservoirs </a:t>
            </a:r>
            <a:r>
              <a:rPr lang="en-US" dirty="0">
                <a:solidFill>
                  <a:srgbClr val="7030A0"/>
                </a:solidFill>
              </a:rPr>
              <a:t>can also help separate dirt and other particulate from the oil, as the particulate will generally settle to the bottom of the tank.</a:t>
            </a: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r>
              <a:rPr lang="en-US" b="1" dirty="0" smtClean="0">
                <a:solidFill>
                  <a:schemeClr val="accent2"/>
                </a:solidFill>
              </a:rPr>
              <a:t>Accumulators</a:t>
            </a:r>
            <a:r>
              <a:rPr lang="en-US" b="1" dirty="0"/>
              <a:t/>
            </a:r>
            <a:br>
              <a:rPr lang="en-US" b="1"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solidFill>
                  <a:srgbClr val="7030A0"/>
                </a:solidFill>
              </a:rPr>
              <a:t>Accumulators are a common part of hydraulic machinery. </a:t>
            </a:r>
            <a:endParaRPr lang="en-US" dirty="0" smtClean="0">
              <a:solidFill>
                <a:srgbClr val="7030A0"/>
              </a:solidFill>
            </a:endParaRPr>
          </a:p>
          <a:p>
            <a:r>
              <a:rPr lang="en-US" dirty="0" smtClean="0">
                <a:solidFill>
                  <a:srgbClr val="7030A0"/>
                </a:solidFill>
              </a:rPr>
              <a:t>Their </a:t>
            </a:r>
            <a:r>
              <a:rPr lang="en-US" dirty="0">
                <a:solidFill>
                  <a:srgbClr val="7030A0"/>
                </a:solidFill>
              </a:rPr>
              <a:t>function is to store energy by using pressurized gas. </a:t>
            </a:r>
            <a:endParaRPr lang="en-US" dirty="0" smtClean="0">
              <a:solidFill>
                <a:srgbClr val="7030A0"/>
              </a:solidFill>
            </a:endParaRPr>
          </a:p>
          <a:p>
            <a:r>
              <a:rPr lang="en-US" dirty="0" smtClean="0">
                <a:solidFill>
                  <a:srgbClr val="7030A0"/>
                </a:solidFill>
              </a:rPr>
              <a:t>One </a:t>
            </a:r>
            <a:r>
              <a:rPr lang="en-US" dirty="0">
                <a:solidFill>
                  <a:srgbClr val="7030A0"/>
                </a:solidFill>
              </a:rPr>
              <a:t>type is a tube with a floating piston. On one side of the piston is a charge of pressurized gas, and on the other side is the fluid. </a:t>
            </a:r>
            <a:endParaRPr lang="en-US" dirty="0" smtClean="0">
              <a:solidFill>
                <a:srgbClr val="7030A0"/>
              </a:solidFill>
            </a:endParaRPr>
          </a:p>
          <a:p>
            <a:r>
              <a:rPr lang="en-US" dirty="0" smtClean="0">
                <a:solidFill>
                  <a:srgbClr val="7030A0"/>
                </a:solidFill>
              </a:rPr>
              <a:t>Bladders </a:t>
            </a:r>
            <a:r>
              <a:rPr lang="en-US" dirty="0">
                <a:solidFill>
                  <a:srgbClr val="7030A0"/>
                </a:solidFill>
              </a:rPr>
              <a:t>are used in other designs. </a:t>
            </a:r>
            <a:endParaRPr lang="en-US" dirty="0" smtClean="0">
              <a:solidFill>
                <a:srgbClr val="7030A0"/>
              </a:solidFill>
            </a:endParaRPr>
          </a:p>
          <a:p>
            <a:r>
              <a:rPr lang="en-US" dirty="0" smtClean="0">
                <a:solidFill>
                  <a:srgbClr val="7030A0"/>
                </a:solidFill>
              </a:rPr>
              <a:t>Reservoirs </a:t>
            </a:r>
            <a:r>
              <a:rPr lang="en-US" dirty="0">
                <a:solidFill>
                  <a:srgbClr val="7030A0"/>
                </a:solidFill>
              </a:rPr>
              <a:t>store a system's fluid.</a:t>
            </a:r>
          </a:p>
          <a:p>
            <a:r>
              <a:rPr lang="en-US" dirty="0">
                <a:solidFill>
                  <a:srgbClr val="7030A0"/>
                </a:solidFill>
              </a:rPr>
              <a:t>Examples of accumulator uses are backup power for steering or brakes, or to act as a shock absorber for the hydraulic circuit.</a:t>
            </a: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b="1" dirty="0">
                <a:solidFill>
                  <a:schemeClr val="accent2"/>
                </a:solidFill>
              </a:rPr>
              <a:t>Hydraulic </a:t>
            </a:r>
            <a:r>
              <a:rPr lang="en-US" b="1" dirty="0" smtClean="0">
                <a:solidFill>
                  <a:schemeClr val="accent2"/>
                </a:solidFill>
              </a:rPr>
              <a:t>fluid</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a:solidFill>
                  <a:srgbClr val="7030A0"/>
                </a:solidFill>
              </a:rPr>
              <a:t>Also known as </a:t>
            </a:r>
            <a:r>
              <a:rPr lang="en-US" i="1" dirty="0">
                <a:solidFill>
                  <a:srgbClr val="7030A0"/>
                </a:solidFill>
              </a:rPr>
              <a:t>tractor fluid</a:t>
            </a:r>
            <a:r>
              <a:rPr lang="en-US" dirty="0">
                <a:solidFill>
                  <a:srgbClr val="7030A0"/>
                </a:solidFill>
              </a:rPr>
              <a:t>, hydraulic fluid is the life of the hydraulic circuit. </a:t>
            </a:r>
            <a:endParaRPr lang="en-US" dirty="0" smtClean="0">
              <a:solidFill>
                <a:srgbClr val="7030A0"/>
              </a:solidFill>
            </a:endParaRPr>
          </a:p>
          <a:p>
            <a:r>
              <a:rPr lang="en-US" dirty="0" smtClean="0">
                <a:solidFill>
                  <a:srgbClr val="7030A0"/>
                </a:solidFill>
              </a:rPr>
              <a:t>It </a:t>
            </a:r>
            <a:r>
              <a:rPr lang="en-US" dirty="0">
                <a:solidFill>
                  <a:srgbClr val="7030A0"/>
                </a:solidFill>
              </a:rPr>
              <a:t>is usually petroleum oil with various additives. Some hydraulic machines require fire resistant fluids, depending on their applications. </a:t>
            </a:r>
            <a:endParaRPr lang="en-US" dirty="0" smtClean="0">
              <a:solidFill>
                <a:srgbClr val="7030A0"/>
              </a:solidFill>
            </a:endParaRPr>
          </a:p>
          <a:p>
            <a:r>
              <a:rPr lang="en-US" dirty="0" smtClean="0">
                <a:solidFill>
                  <a:srgbClr val="7030A0"/>
                </a:solidFill>
              </a:rPr>
              <a:t>In </a:t>
            </a:r>
            <a:r>
              <a:rPr lang="en-US" dirty="0">
                <a:solidFill>
                  <a:srgbClr val="7030A0"/>
                </a:solidFill>
              </a:rPr>
              <a:t>some factories where food is prepared, water is used as a working fluid for health and safety reasons.</a:t>
            </a: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normAutofit fontScale="90000"/>
          </a:bodyPr>
          <a:lstStyle/>
          <a:p>
            <a:r>
              <a:rPr lang="en-US" b="1" dirty="0" smtClean="0">
                <a:solidFill>
                  <a:schemeClr val="accent2"/>
                </a:solidFill>
              </a:rPr>
              <a:t>Filters</a:t>
            </a:r>
            <a:r>
              <a:rPr lang="en-US" b="1" dirty="0"/>
              <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r>
              <a:rPr lang="en-US" dirty="0">
                <a:solidFill>
                  <a:srgbClr val="7030A0"/>
                </a:solidFill>
              </a:rPr>
              <a:t>Filters are an important part of hydraulic systems. </a:t>
            </a:r>
            <a:endParaRPr lang="en-US" dirty="0" smtClean="0">
              <a:solidFill>
                <a:srgbClr val="7030A0"/>
              </a:solidFill>
            </a:endParaRPr>
          </a:p>
          <a:p>
            <a:r>
              <a:rPr lang="en-US" dirty="0" smtClean="0">
                <a:solidFill>
                  <a:srgbClr val="7030A0"/>
                </a:solidFill>
              </a:rPr>
              <a:t>Metal </a:t>
            </a:r>
            <a:r>
              <a:rPr lang="en-US" dirty="0">
                <a:solidFill>
                  <a:srgbClr val="7030A0"/>
                </a:solidFill>
              </a:rPr>
              <a:t>particles are continually produced by mechanical components and need to be removed along with other contaminants.</a:t>
            </a:r>
          </a:p>
          <a:p>
            <a:r>
              <a:rPr lang="en-US" dirty="0">
                <a:solidFill>
                  <a:srgbClr val="7030A0"/>
                </a:solidFill>
              </a:rPr>
              <a:t>Filters may be positioned in many locations. </a:t>
            </a:r>
            <a:endParaRPr lang="en-US" dirty="0" smtClean="0">
              <a:solidFill>
                <a:srgbClr val="7030A0"/>
              </a:solidFill>
            </a:endParaRPr>
          </a:p>
          <a:p>
            <a:r>
              <a:rPr lang="en-US" dirty="0" smtClean="0">
                <a:solidFill>
                  <a:srgbClr val="7030A0"/>
                </a:solidFill>
              </a:rPr>
              <a:t>The </a:t>
            </a:r>
            <a:r>
              <a:rPr lang="en-US" dirty="0">
                <a:solidFill>
                  <a:srgbClr val="7030A0"/>
                </a:solidFill>
              </a:rPr>
              <a:t>filter may be located between the reservoir and the pump intake. </a:t>
            </a:r>
            <a:endParaRPr lang="en-US" dirty="0" smtClean="0">
              <a:solidFill>
                <a:srgbClr val="7030A0"/>
              </a:solidFill>
            </a:endParaRPr>
          </a:p>
          <a:p>
            <a:r>
              <a:rPr lang="en-US" dirty="0" smtClean="0">
                <a:solidFill>
                  <a:srgbClr val="7030A0"/>
                </a:solidFill>
              </a:rPr>
              <a:t>Blockage </a:t>
            </a:r>
            <a:r>
              <a:rPr lang="en-US" dirty="0">
                <a:solidFill>
                  <a:srgbClr val="7030A0"/>
                </a:solidFill>
              </a:rPr>
              <a:t>of the filter will cause </a:t>
            </a:r>
            <a:r>
              <a:rPr lang="en-US" dirty="0" smtClean="0">
                <a:solidFill>
                  <a:srgbClr val="7030A0"/>
                </a:solidFill>
              </a:rPr>
              <a:t>cavitations </a:t>
            </a:r>
            <a:r>
              <a:rPr lang="en-US" dirty="0">
                <a:solidFill>
                  <a:srgbClr val="7030A0"/>
                </a:solidFill>
              </a:rPr>
              <a:t>and possibly failure of the pump.</a:t>
            </a:r>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229600" cy="1143000"/>
          </a:xfrm>
        </p:spPr>
        <p:txBody>
          <a:bodyPr>
            <a:normAutofit fontScale="90000"/>
          </a:bodyPr>
          <a:lstStyle/>
          <a:p>
            <a:r>
              <a:rPr lang="en-US" b="1" dirty="0">
                <a:solidFill>
                  <a:schemeClr val="accent2"/>
                </a:solidFill>
              </a:rPr>
              <a:t>Tubes, Pipes and </a:t>
            </a:r>
            <a:r>
              <a:rPr lang="en-US" b="1" dirty="0" smtClean="0">
                <a:solidFill>
                  <a:schemeClr val="accent2"/>
                </a:solidFill>
              </a:rPr>
              <a:t>Hoses</a:t>
            </a:r>
            <a:r>
              <a:rPr lang="en-US" b="1" dirty="0"/>
              <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solidFill>
                  <a:srgbClr val="7030A0"/>
                </a:solidFill>
              </a:rPr>
              <a:t>Hydraulic tubes</a:t>
            </a:r>
            <a:r>
              <a:rPr lang="en-US" dirty="0" smtClean="0">
                <a:solidFill>
                  <a:srgbClr val="7030A0"/>
                </a:solidFill>
              </a:rPr>
              <a:t> are seamless steel precision pipes, specially manufactured for hydraulics. The tubes have standard sizes for different pressure ranges, with standard diameters up to 100 mm. The tubes are supplied by manufacturers in lengths of 6 m, cleaned, oiled and plugged. </a:t>
            </a:r>
          </a:p>
          <a:p>
            <a:r>
              <a:rPr lang="en-US" b="1" dirty="0" smtClean="0">
                <a:solidFill>
                  <a:srgbClr val="7030A0"/>
                </a:solidFill>
              </a:rPr>
              <a:t>Hydraulic pipe</a:t>
            </a:r>
            <a:r>
              <a:rPr lang="en-US" dirty="0" smtClean="0">
                <a:solidFill>
                  <a:srgbClr val="7030A0"/>
                </a:solidFill>
              </a:rPr>
              <a:t> is used in case standard hydraulic tubes are not available. Generally these are used for low pressure. They can be connected by threaded connections, but usually by welds.</a:t>
            </a:r>
          </a:p>
          <a:p>
            <a:r>
              <a:rPr lang="en-US" b="1" dirty="0">
                <a:solidFill>
                  <a:srgbClr val="7030A0"/>
                </a:solidFill>
              </a:rPr>
              <a:t>Hydraulic hose</a:t>
            </a:r>
            <a:r>
              <a:rPr lang="en-US" dirty="0">
                <a:solidFill>
                  <a:srgbClr val="7030A0"/>
                </a:solidFill>
              </a:rPr>
              <a:t> is graded by pressure, temperature, and fluid compatibility. Hoses are used when pipes or tubes can not be used, usually to provide flexibility for machine operation or maintenance.</a:t>
            </a:r>
            <a:endParaRPr lang="en-US" dirty="0" smtClean="0">
              <a:solidFill>
                <a:srgbClr val="7030A0"/>
              </a:solidFill>
            </a:endParaRP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dirty="0" smtClean="0">
                <a:solidFill>
                  <a:schemeClr val="accent2"/>
                </a:solidFill>
              </a:rPr>
              <a:t>Thank You</a:t>
            </a:r>
            <a:endParaRPr lang="en-US" dirty="0">
              <a:solidFill>
                <a:schemeClr val="accent2"/>
              </a:solidFill>
            </a:endParaRPr>
          </a:p>
        </p:txBody>
      </p:sp>
      <p:pic>
        <p:nvPicPr>
          <p:cNvPr id="4" name="Picture 7" descr="D:\Web\Play PPT\logo\pptlogo.png"/>
          <p:cNvPicPr>
            <a:picLocks noChangeAspect="1" noChangeArrowheads="1"/>
          </p:cNvPicPr>
          <p:nvPr/>
        </p:nvPicPr>
        <p:blipFill>
          <a:blip r:embed="rId2"/>
          <a:srcRect/>
          <a:stretch>
            <a:fillRect/>
          </a:stretch>
        </p:blipFill>
        <p:spPr bwMode="auto">
          <a:xfrm>
            <a:off x="2819400" y="2590800"/>
            <a:ext cx="3753674" cy="838200"/>
          </a:xfrm>
          <a:prstGeom prst="rect">
            <a:avLst/>
          </a:prstGeom>
          <a:noFill/>
        </p:spPr>
      </p:pic>
      <p:sp>
        <p:nvSpPr>
          <p:cNvPr id="5" name="Title 1"/>
          <p:cNvSpPr txBox="1">
            <a:spLocks/>
          </p:cNvSpPr>
          <p:nvPr/>
        </p:nvSpPr>
        <p:spPr>
          <a:xfrm>
            <a:off x="685800" y="3581400"/>
            <a:ext cx="8229600" cy="6858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chemeClr val="accent2"/>
                </a:solidFill>
                <a:latin typeface="+mj-lt"/>
                <a:ea typeface="+mj-ea"/>
                <a:cs typeface="+mj-cs"/>
              </a:rPr>
              <a:t>www.playppt.com</a:t>
            </a:r>
            <a:endParaRPr kumimoji="0" lang="en-US" sz="4400" b="0" i="0" u="none" strike="noStrike" kern="1200" cap="none" spc="0" normalizeH="0" baseline="0" noProof="0" dirty="0">
              <a:ln>
                <a:noFill/>
              </a:ln>
              <a:solidFill>
                <a:schemeClr val="accent2"/>
              </a:solidFill>
              <a:effectLst/>
              <a:uLnTx/>
              <a:uFillTx/>
              <a:latin typeface="+mj-lt"/>
              <a:ea typeface="+mj-ea"/>
              <a:cs typeface="+mj-cs"/>
            </a:endParaRPr>
          </a:p>
        </p:txBody>
      </p:sp>
    </p:spTree>
  </p:cSld>
  <p:clrMapOvr>
    <a:masterClrMapping/>
  </p:clrMapOvr>
  <p:transition spd="slow">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762000"/>
            <a:ext cx="8229600" cy="1143000"/>
          </a:xfrm>
        </p:spPr>
        <p:txBody>
          <a:bodyPr>
            <a:normAutofit fontScale="90000"/>
          </a:bodyPr>
          <a:lstStyle/>
          <a:p>
            <a:r>
              <a:rPr lang="en-US" b="1" dirty="0" smtClean="0">
                <a:solidFill>
                  <a:schemeClr val="accent2"/>
                </a:solidFill>
              </a:rPr>
              <a:t>Introduction</a:t>
            </a:r>
            <a:r>
              <a:rPr lang="en-US" dirty="0"/>
              <a:t/>
            </a:r>
            <a:br>
              <a:rPr lang="en-US" dirty="0"/>
            </a:br>
            <a:endParaRPr lang="en-US" dirty="0"/>
          </a:p>
        </p:txBody>
      </p:sp>
      <p:sp>
        <p:nvSpPr>
          <p:cNvPr id="5" name="Content Placeholder 4"/>
          <p:cNvSpPr>
            <a:spLocks noGrp="1"/>
          </p:cNvSpPr>
          <p:nvPr>
            <p:ph idx="1"/>
          </p:nvPr>
        </p:nvSpPr>
        <p:spPr/>
        <p:txBody>
          <a:bodyPr>
            <a:normAutofit fontScale="92500" lnSpcReduction="10000"/>
          </a:bodyPr>
          <a:lstStyle/>
          <a:p>
            <a:r>
              <a:rPr lang="en-US" b="1" dirty="0">
                <a:solidFill>
                  <a:srgbClr val="7030A0"/>
                </a:solidFill>
              </a:rPr>
              <a:t>Hydraulic machinery</a:t>
            </a:r>
            <a:r>
              <a:rPr lang="en-US" dirty="0">
                <a:solidFill>
                  <a:srgbClr val="7030A0"/>
                </a:solidFill>
              </a:rPr>
              <a:t> is machines and tools which use fluid power to do work. Heavy equipment is a common example.</a:t>
            </a:r>
          </a:p>
          <a:p>
            <a:r>
              <a:rPr lang="en-US" dirty="0">
                <a:solidFill>
                  <a:srgbClr val="7030A0"/>
                </a:solidFill>
              </a:rPr>
              <a:t>In this type of machine, high-pressure liquid — called hydraulic fluid — is transmitted throughout the machine to various hydraulic motors and hydraulic cylinders</a:t>
            </a:r>
            <a:r>
              <a:rPr lang="en-US" dirty="0" smtClean="0">
                <a:solidFill>
                  <a:srgbClr val="7030A0"/>
                </a:solidFill>
              </a:rPr>
              <a:t>.</a:t>
            </a:r>
          </a:p>
          <a:p>
            <a:r>
              <a:rPr lang="en-US" dirty="0">
                <a:solidFill>
                  <a:srgbClr val="7030A0"/>
                </a:solidFill>
              </a:rPr>
              <a:t>The fluid is controlled directly or automatically by control valves and distributed through hoses and tubes.</a:t>
            </a:r>
          </a:p>
          <a:p>
            <a:endParaRPr lang="en-US" dirty="0"/>
          </a:p>
        </p:txBody>
      </p:sp>
      <p:pic>
        <p:nvPicPr>
          <p:cNvPr id="6"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05800" cy="1143000"/>
          </a:xfrm>
        </p:spPr>
        <p:txBody>
          <a:bodyPr>
            <a:normAutofit fontScale="90000"/>
          </a:bodyPr>
          <a:lstStyle/>
          <a:p>
            <a:r>
              <a:rPr lang="en-US" b="1" dirty="0">
                <a:solidFill>
                  <a:schemeClr val="accent2"/>
                </a:solidFill>
              </a:rPr>
              <a:t>Hydraulic </a:t>
            </a:r>
            <a:r>
              <a:rPr lang="en-US" b="1" dirty="0" smtClean="0">
                <a:solidFill>
                  <a:schemeClr val="accent2"/>
                </a:solidFill>
              </a:rPr>
              <a:t>circuits</a:t>
            </a:r>
            <a:r>
              <a:rPr lang="en-US" b="1" dirty="0">
                <a:solidFill>
                  <a:schemeClr val="accent2"/>
                </a:solidFill>
              </a:rPr>
              <a:t/>
            </a:r>
            <a:br>
              <a:rPr lang="en-US" b="1" dirty="0">
                <a:solidFill>
                  <a:schemeClr val="accent2"/>
                </a:solidFill>
              </a:rPr>
            </a:br>
            <a:endParaRPr lang="en-US" dirty="0">
              <a:solidFill>
                <a:schemeClr val="accent2"/>
              </a:solidFill>
            </a:endParaRPr>
          </a:p>
        </p:txBody>
      </p:sp>
      <p:sp>
        <p:nvSpPr>
          <p:cNvPr id="5" name="Rectangle 4"/>
          <p:cNvSpPr/>
          <p:nvPr/>
        </p:nvSpPr>
        <p:spPr>
          <a:xfrm>
            <a:off x="2743200" y="5181600"/>
            <a:ext cx="3733800" cy="369332"/>
          </a:xfrm>
          <a:prstGeom prst="rect">
            <a:avLst/>
          </a:prstGeom>
        </p:spPr>
        <p:txBody>
          <a:bodyPr wrap="square">
            <a:spAutoFit/>
          </a:bodyPr>
          <a:lstStyle/>
          <a:p>
            <a:r>
              <a:rPr lang="en-US" dirty="0">
                <a:solidFill>
                  <a:srgbClr val="7030A0"/>
                </a:solidFill>
              </a:rPr>
              <a:t>A simple </a:t>
            </a:r>
            <a:r>
              <a:rPr lang="en-US" i="1" dirty="0">
                <a:solidFill>
                  <a:srgbClr val="7030A0"/>
                </a:solidFill>
              </a:rPr>
              <a:t>open center</a:t>
            </a:r>
            <a:r>
              <a:rPr lang="en-US" dirty="0">
                <a:solidFill>
                  <a:srgbClr val="7030A0"/>
                </a:solidFill>
              </a:rPr>
              <a:t> hydraulic circuit.</a:t>
            </a:r>
          </a:p>
        </p:txBody>
      </p:sp>
      <p:pic>
        <p:nvPicPr>
          <p:cNvPr id="6"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pic>
        <p:nvPicPr>
          <p:cNvPr id="15362" name="Picture 2" descr="http://upload.wikimedia.org/wikipedia/commons/f/fd/Hydraulic_circuit_directional_control.png"/>
          <p:cNvPicPr>
            <a:picLocks noChangeAspect="1" noChangeArrowheads="1"/>
          </p:cNvPicPr>
          <p:nvPr/>
        </p:nvPicPr>
        <p:blipFill>
          <a:blip r:embed="rId3"/>
          <a:srcRect/>
          <a:stretch>
            <a:fillRect/>
          </a:stretch>
        </p:blipFill>
        <p:spPr bwMode="auto">
          <a:xfrm>
            <a:off x="3048000" y="1981200"/>
            <a:ext cx="3238500" cy="2857500"/>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1143000"/>
          </a:xfrm>
        </p:spPr>
        <p:txBody>
          <a:bodyPr/>
          <a:lstStyle/>
          <a:p>
            <a:r>
              <a:rPr lang="en-US" b="1" dirty="0" smtClean="0">
                <a:solidFill>
                  <a:schemeClr val="accent2"/>
                </a:solidFill>
              </a:rPr>
              <a:t>Hydraulic circuits</a:t>
            </a:r>
            <a:endParaRPr lang="en-US" dirty="0"/>
          </a:p>
        </p:txBody>
      </p:sp>
      <p:sp>
        <p:nvSpPr>
          <p:cNvPr id="4" name="Rectangle 3"/>
          <p:cNvSpPr/>
          <p:nvPr/>
        </p:nvSpPr>
        <p:spPr>
          <a:xfrm>
            <a:off x="2743200" y="5181600"/>
            <a:ext cx="4267200" cy="369332"/>
          </a:xfrm>
          <a:prstGeom prst="rect">
            <a:avLst/>
          </a:prstGeom>
        </p:spPr>
        <p:txBody>
          <a:bodyPr wrap="square">
            <a:spAutoFit/>
          </a:bodyPr>
          <a:lstStyle/>
          <a:p>
            <a:r>
              <a:rPr lang="en-US" dirty="0">
                <a:solidFill>
                  <a:srgbClr val="7030A0"/>
                </a:solidFill>
              </a:rPr>
              <a:t>The equivalent circuit schematic.</a:t>
            </a:r>
          </a:p>
        </p:txBody>
      </p:sp>
      <p:pic>
        <p:nvPicPr>
          <p:cNvPr id="5"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pic>
        <p:nvPicPr>
          <p:cNvPr id="14338" name="Picture 2" descr="http://upload.wikimedia.org/wikipedia/commons/0/0f/Hydraulic_circuit_schematic_directional_control.png"/>
          <p:cNvPicPr>
            <a:picLocks noChangeAspect="1" noChangeArrowheads="1"/>
          </p:cNvPicPr>
          <p:nvPr/>
        </p:nvPicPr>
        <p:blipFill>
          <a:blip r:embed="rId3"/>
          <a:srcRect/>
          <a:stretch>
            <a:fillRect/>
          </a:stretch>
        </p:blipFill>
        <p:spPr bwMode="auto">
          <a:xfrm>
            <a:off x="2590800" y="1676400"/>
            <a:ext cx="3505200" cy="3092824"/>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smtClean="0">
                <a:solidFill>
                  <a:schemeClr val="accent2"/>
                </a:solidFill>
              </a:rPr>
              <a:t>Hydraulic circuits</a:t>
            </a:r>
            <a:endParaRPr lang="en-US" dirty="0"/>
          </a:p>
        </p:txBody>
      </p:sp>
      <p:sp>
        <p:nvSpPr>
          <p:cNvPr id="4" name="Content Placeholder 3"/>
          <p:cNvSpPr>
            <a:spLocks noGrp="1"/>
          </p:cNvSpPr>
          <p:nvPr>
            <p:ph idx="1"/>
          </p:nvPr>
        </p:nvSpPr>
        <p:spPr>
          <a:xfrm>
            <a:off x="457200" y="1371600"/>
            <a:ext cx="8229600" cy="4389120"/>
          </a:xfrm>
        </p:spPr>
        <p:txBody>
          <a:bodyPr>
            <a:normAutofit fontScale="25000" lnSpcReduction="20000"/>
          </a:bodyPr>
          <a:lstStyle/>
          <a:p>
            <a:pPr>
              <a:lnSpc>
                <a:spcPct val="170000"/>
              </a:lnSpc>
            </a:pPr>
            <a:r>
              <a:rPr lang="en-US" sz="7200" b="1" dirty="0" smtClean="0">
                <a:solidFill>
                  <a:srgbClr val="7030A0"/>
                </a:solidFill>
              </a:rPr>
              <a:t>Open center circuits</a:t>
            </a:r>
            <a:r>
              <a:rPr lang="en-US" sz="7200" dirty="0" smtClean="0">
                <a:solidFill>
                  <a:srgbClr val="7030A0"/>
                </a:solidFill>
              </a:rPr>
              <a:t> use pumps which supply a continuous flow.</a:t>
            </a:r>
          </a:p>
          <a:p>
            <a:pPr>
              <a:lnSpc>
                <a:spcPct val="170000"/>
              </a:lnSpc>
            </a:pPr>
            <a:r>
              <a:rPr lang="en-US" sz="7200" dirty="0" smtClean="0">
                <a:solidFill>
                  <a:srgbClr val="7030A0"/>
                </a:solidFill>
              </a:rPr>
              <a:t>The </a:t>
            </a:r>
            <a:r>
              <a:rPr lang="en-US" sz="7200" dirty="0">
                <a:solidFill>
                  <a:srgbClr val="7030A0"/>
                </a:solidFill>
              </a:rPr>
              <a:t>flow is returned to </a:t>
            </a:r>
            <a:r>
              <a:rPr lang="en-US" sz="7200" i="1" dirty="0">
                <a:solidFill>
                  <a:srgbClr val="7030A0"/>
                </a:solidFill>
              </a:rPr>
              <a:t>tank</a:t>
            </a:r>
            <a:r>
              <a:rPr lang="en-US" sz="7200" dirty="0">
                <a:solidFill>
                  <a:srgbClr val="7030A0"/>
                </a:solidFill>
              </a:rPr>
              <a:t> through the control valve's </a:t>
            </a:r>
            <a:r>
              <a:rPr lang="en-US" sz="7200" i="1" dirty="0">
                <a:solidFill>
                  <a:srgbClr val="7030A0"/>
                </a:solidFill>
              </a:rPr>
              <a:t>open center</a:t>
            </a:r>
            <a:r>
              <a:rPr lang="en-US" sz="7200" dirty="0">
                <a:solidFill>
                  <a:srgbClr val="7030A0"/>
                </a:solidFill>
              </a:rPr>
              <a:t>; that is, when the control valve is centered, it provides an open return path to tank and the fluid is not pumped to a high pressure. </a:t>
            </a:r>
            <a:endParaRPr lang="en-US" sz="7200" dirty="0" smtClean="0">
              <a:solidFill>
                <a:srgbClr val="7030A0"/>
              </a:solidFill>
            </a:endParaRPr>
          </a:p>
          <a:p>
            <a:pPr>
              <a:lnSpc>
                <a:spcPct val="170000"/>
              </a:lnSpc>
            </a:pPr>
            <a:r>
              <a:rPr lang="en-US" sz="7200" b="1" dirty="0">
                <a:solidFill>
                  <a:srgbClr val="7030A0"/>
                </a:solidFill>
              </a:rPr>
              <a:t>Closed center circuits</a:t>
            </a:r>
            <a:r>
              <a:rPr lang="en-US" sz="7200" dirty="0">
                <a:solidFill>
                  <a:srgbClr val="7030A0"/>
                </a:solidFill>
              </a:rPr>
              <a:t> supply full pressure to the control valves, whether any valves are actuated or not. </a:t>
            </a:r>
            <a:endParaRPr lang="en-US" sz="7200" dirty="0" smtClean="0">
              <a:solidFill>
                <a:srgbClr val="7030A0"/>
              </a:solidFill>
            </a:endParaRPr>
          </a:p>
          <a:p>
            <a:pPr>
              <a:lnSpc>
                <a:spcPct val="170000"/>
              </a:lnSpc>
            </a:pPr>
            <a:r>
              <a:rPr lang="en-US" sz="7200" dirty="0">
                <a:solidFill>
                  <a:srgbClr val="7030A0"/>
                </a:solidFill>
              </a:rPr>
              <a:t>The pumps vary their flow rate, pumping very little hydraulic fluid until the operator actuates a </a:t>
            </a:r>
            <a:r>
              <a:rPr lang="en-US" sz="7200" dirty="0" smtClean="0">
                <a:solidFill>
                  <a:srgbClr val="7030A0"/>
                </a:solidFill>
              </a:rPr>
              <a:t>valve.</a:t>
            </a:r>
          </a:p>
          <a:p>
            <a:pPr>
              <a:lnSpc>
                <a:spcPct val="170000"/>
              </a:lnSpc>
            </a:pPr>
            <a:r>
              <a:rPr lang="en-US" sz="7200" dirty="0">
                <a:solidFill>
                  <a:srgbClr val="7030A0"/>
                </a:solidFill>
              </a:rPr>
              <a:t>The valve's spool therefore doesn't need an open center return path to tank. Multiple valves can be connected in a parallel arrangement and system pressure is equal for all valves.</a:t>
            </a:r>
          </a:p>
          <a:p>
            <a:pPr>
              <a:buNone/>
            </a:pPr>
            <a:endParaRPr lang="en-US" dirty="0"/>
          </a:p>
        </p:txBody>
      </p:sp>
      <p:pic>
        <p:nvPicPr>
          <p:cNvPr id="5"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143000"/>
          </a:xfrm>
        </p:spPr>
        <p:txBody>
          <a:bodyPr>
            <a:normAutofit fontScale="90000"/>
          </a:bodyPr>
          <a:lstStyle/>
          <a:p>
            <a:r>
              <a:rPr lang="en-US" b="1" dirty="0" smtClean="0">
                <a:solidFill>
                  <a:schemeClr val="accent2"/>
                </a:solidFill>
              </a:rPr>
              <a:t/>
            </a:r>
            <a:br>
              <a:rPr lang="en-US" b="1" dirty="0" smtClean="0">
                <a:solidFill>
                  <a:schemeClr val="accent2"/>
                </a:solidFill>
              </a:rPr>
            </a:br>
            <a:r>
              <a:rPr lang="en-US" sz="4000" b="1" dirty="0" smtClean="0">
                <a:solidFill>
                  <a:schemeClr val="accent2"/>
                </a:solidFill>
              </a:rPr>
              <a:t>Constant </a:t>
            </a:r>
            <a:r>
              <a:rPr lang="en-US" sz="4000" b="1" dirty="0">
                <a:solidFill>
                  <a:schemeClr val="accent2"/>
                </a:solidFill>
              </a:rPr>
              <a:t>pressure and load-sensing </a:t>
            </a:r>
            <a:r>
              <a:rPr lang="en-US" sz="4000" b="1" dirty="0" smtClean="0">
                <a:solidFill>
                  <a:schemeClr val="accent2"/>
                </a:solidFill>
              </a:rPr>
              <a:t>systems</a:t>
            </a:r>
            <a:r>
              <a:rPr lang="en-US" b="1" dirty="0"/>
              <a:t/>
            </a:r>
            <a:br>
              <a:rPr lang="en-US" b="1" dirty="0"/>
            </a:br>
            <a:endParaRPr lang="en-US" dirty="0"/>
          </a:p>
        </p:txBody>
      </p:sp>
      <p:sp>
        <p:nvSpPr>
          <p:cNvPr id="3" name="Content Placeholder 2"/>
          <p:cNvSpPr>
            <a:spLocks noGrp="1"/>
          </p:cNvSpPr>
          <p:nvPr>
            <p:ph idx="1"/>
          </p:nvPr>
        </p:nvSpPr>
        <p:spPr>
          <a:xfrm>
            <a:off x="457200" y="2179637"/>
            <a:ext cx="8229600" cy="4449763"/>
          </a:xfrm>
        </p:spPr>
        <p:txBody>
          <a:bodyPr>
            <a:normAutofit fontScale="62500" lnSpcReduction="20000"/>
          </a:bodyPr>
          <a:lstStyle/>
          <a:p>
            <a:pPr>
              <a:lnSpc>
                <a:spcPct val="120000"/>
              </a:lnSpc>
            </a:pPr>
            <a:r>
              <a:rPr lang="en-US" b="1" dirty="0">
                <a:solidFill>
                  <a:srgbClr val="7030A0"/>
                </a:solidFill>
              </a:rPr>
              <a:t>Constant pressure systems</a:t>
            </a:r>
            <a:r>
              <a:rPr lang="en-US" dirty="0">
                <a:solidFill>
                  <a:srgbClr val="7030A0"/>
                </a:solidFill>
              </a:rPr>
              <a:t> (CP-system), </a:t>
            </a:r>
            <a:r>
              <a:rPr lang="en-US" b="1" dirty="0">
                <a:solidFill>
                  <a:srgbClr val="7030A0"/>
                </a:solidFill>
              </a:rPr>
              <a:t>standard</a:t>
            </a:r>
            <a:r>
              <a:rPr lang="en-US" dirty="0">
                <a:solidFill>
                  <a:srgbClr val="7030A0"/>
                </a:solidFill>
              </a:rPr>
              <a:t>. Pump pressure always equals the pressure setting for the pump regulator. </a:t>
            </a:r>
            <a:endParaRPr lang="en-US" dirty="0" smtClean="0">
              <a:solidFill>
                <a:srgbClr val="7030A0"/>
              </a:solidFill>
            </a:endParaRPr>
          </a:p>
          <a:p>
            <a:pPr>
              <a:lnSpc>
                <a:spcPct val="120000"/>
              </a:lnSpc>
            </a:pPr>
            <a:r>
              <a:rPr lang="en-US" dirty="0" smtClean="0">
                <a:solidFill>
                  <a:srgbClr val="7030A0"/>
                </a:solidFill>
              </a:rPr>
              <a:t>This </a:t>
            </a:r>
            <a:r>
              <a:rPr lang="en-US" dirty="0">
                <a:solidFill>
                  <a:srgbClr val="7030A0"/>
                </a:solidFill>
              </a:rPr>
              <a:t>setting must cover the maximum required load pressure. </a:t>
            </a:r>
            <a:endParaRPr lang="en-US" dirty="0" smtClean="0">
              <a:solidFill>
                <a:srgbClr val="7030A0"/>
              </a:solidFill>
            </a:endParaRPr>
          </a:p>
          <a:p>
            <a:pPr>
              <a:lnSpc>
                <a:spcPct val="120000"/>
              </a:lnSpc>
            </a:pPr>
            <a:r>
              <a:rPr lang="en-US" dirty="0" smtClean="0">
                <a:solidFill>
                  <a:srgbClr val="7030A0"/>
                </a:solidFill>
              </a:rPr>
              <a:t>Pump </a:t>
            </a:r>
            <a:r>
              <a:rPr lang="en-US" dirty="0">
                <a:solidFill>
                  <a:srgbClr val="7030A0"/>
                </a:solidFill>
              </a:rPr>
              <a:t>delivers flow according to required sum of flow to the consumers. </a:t>
            </a:r>
            <a:endParaRPr lang="en-US" dirty="0" smtClean="0">
              <a:solidFill>
                <a:srgbClr val="7030A0"/>
              </a:solidFill>
            </a:endParaRPr>
          </a:p>
          <a:p>
            <a:pPr>
              <a:lnSpc>
                <a:spcPct val="120000"/>
              </a:lnSpc>
            </a:pPr>
            <a:r>
              <a:rPr lang="en-US" dirty="0" smtClean="0">
                <a:solidFill>
                  <a:srgbClr val="7030A0"/>
                </a:solidFill>
              </a:rPr>
              <a:t>The </a:t>
            </a:r>
            <a:r>
              <a:rPr lang="en-US" dirty="0">
                <a:solidFill>
                  <a:srgbClr val="7030A0"/>
                </a:solidFill>
              </a:rPr>
              <a:t>CP-system generates large power losses if the machine works with large variations in load pressure and the average system pressure is much lower than the pressure setting for the pump regulator</a:t>
            </a:r>
            <a:r>
              <a:rPr lang="en-US" dirty="0" smtClean="0">
                <a:solidFill>
                  <a:srgbClr val="7030A0"/>
                </a:solidFill>
              </a:rPr>
              <a:t>.</a:t>
            </a:r>
          </a:p>
          <a:p>
            <a:pPr>
              <a:lnSpc>
                <a:spcPct val="120000"/>
              </a:lnSpc>
            </a:pPr>
            <a:r>
              <a:rPr lang="en-US" dirty="0" smtClean="0">
                <a:solidFill>
                  <a:srgbClr val="7030A0"/>
                </a:solidFill>
              </a:rPr>
              <a:t> </a:t>
            </a:r>
            <a:r>
              <a:rPr lang="en-US" dirty="0">
                <a:solidFill>
                  <a:srgbClr val="7030A0"/>
                </a:solidFill>
              </a:rPr>
              <a:t>CP is simple in design. </a:t>
            </a:r>
            <a:endParaRPr lang="en-US" dirty="0" smtClean="0">
              <a:solidFill>
                <a:srgbClr val="7030A0"/>
              </a:solidFill>
            </a:endParaRPr>
          </a:p>
          <a:p>
            <a:pPr>
              <a:lnSpc>
                <a:spcPct val="120000"/>
              </a:lnSpc>
            </a:pPr>
            <a:r>
              <a:rPr lang="en-US" dirty="0" smtClean="0">
                <a:solidFill>
                  <a:srgbClr val="7030A0"/>
                </a:solidFill>
              </a:rPr>
              <a:t>Works </a:t>
            </a:r>
            <a:r>
              <a:rPr lang="en-US" dirty="0">
                <a:solidFill>
                  <a:srgbClr val="7030A0"/>
                </a:solidFill>
              </a:rPr>
              <a:t>like a pneumatic system. </a:t>
            </a:r>
            <a:endParaRPr lang="en-US" dirty="0" smtClean="0">
              <a:solidFill>
                <a:srgbClr val="7030A0"/>
              </a:solidFill>
            </a:endParaRPr>
          </a:p>
          <a:p>
            <a:pPr>
              <a:lnSpc>
                <a:spcPct val="120000"/>
              </a:lnSpc>
            </a:pPr>
            <a:r>
              <a:rPr lang="en-US" dirty="0" smtClean="0">
                <a:solidFill>
                  <a:srgbClr val="7030A0"/>
                </a:solidFill>
              </a:rPr>
              <a:t>New </a:t>
            </a:r>
            <a:r>
              <a:rPr lang="en-US" dirty="0">
                <a:solidFill>
                  <a:srgbClr val="7030A0"/>
                </a:solidFill>
              </a:rPr>
              <a:t>hydraulic functions can easily be added and the system is quick in response.</a:t>
            </a:r>
          </a:p>
          <a:p>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rmAutofit fontScale="90000"/>
          </a:bodyPr>
          <a:lstStyle/>
          <a:p>
            <a:r>
              <a:rPr lang="en-US" sz="3600" b="1" dirty="0" smtClean="0">
                <a:solidFill>
                  <a:schemeClr val="accent2"/>
                </a:solidFill>
              </a:rPr>
              <a:t>Constant pressure and load-sensing systems</a:t>
            </a:r>
            <a:endParaRPr lang="en-US" sz="3600" dirty="0"/>
          </a:p>
        </p:txBody>
      </p:sp>
      <p:sp>
        <p:nvSpPr>
          <p:cNvPr id="3" name="Content Placeholder 2"/>
          <p:cNvSpPr>
            <a:spLocks noGrp="1"/>
          </p:cNvSpPr>
          <p:nvPr>
            <p:ph idx="4294967295"/>
          </p:nvPr>
        </p:nvSpPr>
        <p:spPr>
          <a:xfrm>
            <a:off x="609600" y="1828800"/>
            <a:ext cx="8229600" cy="4572000"/>
          </a:xfrm>
        </p:spPr>
        <p:txBody>
          <a:bodyPr>
            <a:normAutofit fontScale="77500" lnSpcReduction="20000"/>
          </a:bodyPr>
          <a:lstStyle/>
          <a:p>
            <a:r>
              <a:rPr lang="en-US" b="1" dirty="0">
                <a:solidFill>
                  <a:srgbClr val="7030A0"/>
                </a:solidFill>
              </a:rPr>
              <a:t>Load-sensing systems</a:t>
            </a:r>
            <a:r>
              <a:rPr lang="en-US" dirty="0">
                <a:solidFill>
                  <a:srgbClr val="7030A0"/>
                </a:solidFill>
              </a:rPr>
              <a:t> (LS-system) generates less power losses as the pump can reduce both flow and pressure to match the load requirements, but requires more tuning than the CP-system with respect to system stability. </a:t>
            </a:r>
            <a:endParaRPr lang="en-US" dirty="0" smtClean="0">
              <a:solidFill>
                <a:srgbClr val="7030A0"/>
              </a:solidFill>
            </a:endParaRPr>
          </a:p>
          <a:p>
            <a:r>
              <a:rPr lang="en-US" dirty="0" smtClean="0">
                <a:solidFill>
                  <a:srgbClr val="7030A0"/>
                </a:solidFill>
              </a:rPr>
              <a:t>The </a:t>
            </a:r>
            <a:r>
              <a:rPr lang="en-US" dirty="0">
                <a:solidFill>
                  <a:srgbClr val="7030A0"/>
                </a:solidFill>
              </a:rPr>
              <a:t>LS-system also requires additional logical valves and compensator valves in the directional valves, thus it is technically more complex and more expensive than the CP-system. </a:t>
            </a:r>
            <a:endParaRPr lang="en-US" dirty="0" smtClean="0">
              <a:solidFill>
                <a:srgbClr val="7030A0"/>
              </a:solidFill>
            </a:endParaRPr>
          </a:p>
          <a:p>
            <a:r>
              <a:rPr lang="en-US" dirty="0" smtClean="0">
                <a:solidFill>
                  <a:srgbClr val="7030A0"/>
                </a:solidFill>
              </a:rPr>
              <a:t>The </a:t>
            </a:r>
            <a:r>
              <a:rPr lang="en-US" dirty="0">
                <a:solidFill>
                  <a:srgbClr val="7030A0"/>
                </a:solidFill>
              </a:rPr>
              <a:t>LS-system system generates a constant power loss related to the regulating pressure drop for the pump regulator:</a:t>
            </a:r>
          </a:p>
          <a:p>
            <a:r>
              <a:rPr lang="en-US" dirty="0">
                <a:solidFill>
                  <a:srgbClr val="7030A0"/>
                </a:solidFill>
              </a:rPr>
              <a:t>Power loss = </a:t>
            </a:r>
          </a:p>
          <a:p>
            <a:endParaRPr lang="en-US" dirty="0"/>
          </a:p>
        </p:txBody>
      </p:sp>
      <p:pic>
        <p:nvPicPr>
          <p:cNvPr id="16386" name="Picture 2" descr="\Delta p_{LS} \cdot Q_{tot}"/>
          <p:cNvPicPr>
            <a:picLocks noChangeAspect="1" noChangeArrowheads="1"/>
          </p:cNvPicPr>
          <p:nvPr/>
        </p:nvPicPr>
        <p:blipFill>
          <a:blip r:embed="rId2"/>
          <a:srcRect/>
          <a:stretch>
            <a:fillRect/>
          </a:stretch>
        </p:blipFill>
        <p:spPr bwMode="auto">
          <a:xfrm>
            <a:off x="2743200" y="5429250"/>
            <a:ext cx="1752600" cy="361950"/>
          </a:xfrm>
          <a:prstGeom prst="rect">
            <a:avLst/>
          </a:prstGeom>
          <a:noFill/>
          <a:ln w="9525">
            <a:noFill/>
            <a:miter lim="800000"/>
            <a:headEnd/>
            <a:tailEnd/>
          </a:ln>
        </p:spPr>
      </p:pic>
      <p:pic>
        <p:nvPicPr>
          <p:cNvPr id="5" name="Picture 7" descr="D:\Web\Play PPT\logo\pptlogo.png"/>
          <p:cNvPicPr>
            <a:picLocks noChangeAspect="1" noChangeArrowheads="1"/>
          </p:cNvPicPr>
          <p:nvPr/>
        </p:nvPicPr>
        <p:blipFill>
          <a:blip r:embed="rId3"/>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305800" cy="1143000"/>
          </a:xfrm>
        </p:spPr>
        <p:txBody>
          <a:bodyPr>
            <a:normAutofit fontScale="90000"/>
          </a:bodyPr>
          <a:lstStyle/>
          <a:p>
            <a:r>
              <a:rPr lang="en-US" dirty="0">
                <a:solidFill>
                  <a:schemeClr val="accent2"/>
                </a:solidFill>
              </a:rPr>
              <a:t>Open and closed </a:t>
            </a:r>
            <a:r>
              <a:rPr lang="en-US" dirty="0" smtClean="0">
                <a:solidFill>
                  <a:schemeClr val="accent2"/>
                </a:solidFill>
              </a:rPr>
              <a:t>circuits</a:t>
            </a:r>
            <a:r>
              <a:rPr lang="en-US" dirty="0"/>
              <a:t/>
            </a:r>
            <a:br>
              <a:rPr lang="en-US" dirty="0"/>
            </a:br>
            <a:endParaRPr lang="en-US" dirty="0"/>
          </a:p>
        </p:txBody>
      </p:sp>
      <p:pic>
        <p:nvPicPr>
          <p:cNvPr id="4"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pic>
        <p:nvPicPr>
          <p:cNvPr id="10242" name="Picture 2" descr="http://upload.wikimedia.org/wikipedia/commons/a/a0/Hydraulic_circuits_275px.png"/>
          <p:cNvPicPr>
            <a:picLocks noChangeAspect="1" noChangeArrowheads="1"/>
          </p:cNvPicPr>
          <p:nvPr/>
        </p:nvPicPr>
        <p:blipFill>
          <a:blip r:embed="rId3"/>
          <a:srcRect/>
          <a:stretch>
            <a:fillRect/>
          </a:stretch>
        </p:blipFill>
        <p:spPr bwMode="auto">
          <a:xfrm>
            <a:off x="2667000" y="1676400"/>
            <a:ext cx="3429000" cy="4239492"/>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solidFill>
                  <a:schemeClr val="accent2"/>
                </a:solidFill>
              </a:rPr>
              <a:t>Open and closed circuits</a:t>
            </a:r>
            <a:endParaRPr lang="en-US" dirty="0"/>
          </a:p>
        </p:txBody>
      </p:sp>
      <p:sp>
        <p:nvSpPr>
          <p:cNvPr id="4" name="Content Placeholder 3"/>
          <p:cNvSpPr>
            <a:spLocks noGrp="1"/>
          </p:cNvSpPr>
          <p:nvPr>
            <p:ph idx="1"/>
          </p:nvPr>
        </p:nvSpPr>
        <p:spPr/>
        <p:txBody>
          <a:bodyPr>
            <a:normAutofit fontScale="92500" lnSpcReduction="20000"/>
          </a:bodyPr>
          <a:lstStyle/>
          <a:p>
            <a:r>
              <a:rPr lang="en-US" b="1" dirty="0">
                <a:solidFill>
                  <a:srgbClr val="7030A0"/>
                </a:solidFill>
              </a:rPr>
              <a:t>Open-loop:</a:t>
            </a:r>
            <a:r>
              <a:rPr lang="en-US" dirty="0">
                <a:solidFill>
                  <a:srgbClr val="7030A0"/>
                </a:solidFill>
              </a:rPr>
              <a:t> Pump-inlet and motor-return (via the directional valve) are connected to the hydraulic tank. The term loop applies to feedback; the more correct term is open versus closed "circuit".</a:t>
            </a:r>
          </a:p>
          <a:p>
            <a:r>
              <a:rPr lang="en-US" b="1" dirty="0">
                <a:solidFill>
                  <a:srgbClr val="7030A0"/>
                </a:solidFill>
              </a:rPr>
              <a:t>Closed-loop:</a:t>
            </a:r>
            <a:r>
              <a:rPr lang="en-US" dirty="0">
                <a:solidFill>
                  <a:srgbClr val="7030A0"/>
                </a:solidFill>
              </a:rPr>
              <a:t> Motor-return is connected directly to the pump-inlet. To keep up pressure on the low pressure side, the circuits have a charge pump (a small gear pump) that supplies cooled and filtered oil to the low pressure side. Closed-loop circuits are generally used for hydrostatic transmissions in mobile applications.</a:t>
            </a:r>
          </a:p>
        </p:txBody>
      </p:sp>
      <p:pic>
        <p:nvPicPr>
          <p:cNvPr id="5" name="Picture 7" descr="D:\Web\Play PPT\logo\pptlogo.png"/>
          <p:cNvPicPr>
            <a:picLocks noChangeAspect="1" noChangeArrowheads="1"/>
          </p:cNvPicPr>
          <p:nvPr/>
        </p:nvPicPr>
        <p:blipFill>
          <a:blip r:embed="rId2"/>
          <a:srcRect/>
          <a:stretch>
            <a:fillRect/>
          </a:stretch>
        </p:blipFill>
        <p:spPr bwMode="auto">
          <a:xfrm>
            <a:off x="6553200" y="6070847"/>
            <a:ext cx="2295178" cy="512516"/>
          </a:xfrm>
          <a:prstGeom prst="rect">
            <a:avLst/>
          </a:prstGeom>
          <a:noFill/>
        </p:spPr>
      </p:pic>
    </p:spTree>
  </p:cSld>
  <p:clrMapOvr>
    <a:masterClrMapping/>
  </p:clrMapOvr>
  <p:transition spd="slow">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TotalTime>
  <Words>1081</Words>
  <Application>Microsoft Office PowerPoint</Application>
  <PresentationFormat>On-screen Show (4:3)</PresentationFormat>
  <Paragraphs>65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Hydraulics</vt:lpstr>
      <vt:lpstr>Introduction </vt:lpstr>
      <vt:lpstr>Hydraulic circuits </vt:lpstr>
      <vt:lpstr>Hydraulic circuits</vt:lpstr>
      <vt:lpstr>Hydraulic circuits</vt:lpstr>
      <vt:lpstr> Constant pressure and load-sensing systems </vt:lpstr>
      <vt:lpstr>Constant pressure and load-sensing systems</vt:lpstr>
      <vt:lpstr>Open and closed circuits </vt:lpstr>
      <vt:lpstr>Open and closed circuits</vt:lpstr>
      <vt:lpstr>Hydraulic pump </vt:lpstr>
      <vt:lpstr>Hydraulic pump</vt:lpstr>
      <vt:lpstr>Reservoir </vt:lpstr>
      <vt:lpstr>Accumulators </vt:lpstr>
      <vt:lpstr>Hydraulic fluid </vt:lpstr>
      <vt:lpstr>Filters </vt:lpstr>
      <vt:lpstr>Tubes, Pipes and Hoses </vt:lpstr>
      <vt:lpstr>Thank You</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Hydraulics</dc:title>
  <dc:creator>SUBRAMANIAN</dc:creator>
  <cp:lastModifiedBy>YOGESH</cp:lastModifiedBy>
  <cp:revision>10</cp:revision>
  <dcterms:created xsi:type="dcterms:W3CDTF">2010-10-16T07:19:37Z</dcterms:created>
  <dcterms:modified xsi:type="dcterms:W3CDTF">2013-09-19T05:34:45Z</dcterms:modified>
</cp:coreProperties>
</file>