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62" r:id="rId4"/>
    <p:sldId id="259" r:id="rId5"/>
    <p:sldId id="260" r:id="rId6"/>
    <p:sldId id="261" r:id="rId7"/>
    <p:sldId id="263" r:id="rId8"/>
    <p:sldId id="264" r:id="rId9"/>
    <p:sldId id="258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EC94F8-379E-4D9A-8410-486FBDD69FC3}" type="datetimeFigureOut">
              <a:rPr lang="en-US" smtClean="0"/>
              <a:t>10/4/2013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BD8D14-1D38-4E9E-99E5-1BC035D0B9F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D8D14-1D38-4E9E-99E5-1BC035D0B9F5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8E4F-0074-42B9-A779-9F8CAD6C0EFD}" type="datetimeFigureOut">
              <a:rPr lang="en-US" smtClean="0"/>
              <a:t>10/4/2013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94E5-77F9-4437-967E-EE0E112F47C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8E4F-0074-42B9-A779-9F8CAD6C0EFD}" type="datetimeFigureOut">
              <a:rPr lang="en-US" smtClean="0"/>
              <a:t>10/4/2013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94E5-77F9-4437-967E-EE0E112F47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8E4F-0074-42B9-A779-9F8CAD6C0EFD}" type="datetimeFigureOut">
              <a:rPr lang="en-US" smtClean="0"/>
              <a:t>10/4/2013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94E5-77F9-4437-967E-EE0E112F47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8E4F-0074-42B9-A779-9F8CAD6C0EFD}" type="datetimeFigureOut">
              <a:rPr lang="en-US" smtClean="0"/>
              <a:t>10/4/2013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94E5-77F9-4437-967E-EE0E112F47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8E4F-0074-42B9-A779-9F8CAD6C0EFD}" type="datetimeFigureOut">
              <a:rPr lang="en-US" smtClean="0"/>
              <a:t>10/4/2013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94E5-77F9-4437-967E-EE0E112F47C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8E4F-0074-42B9-A779-9F8CAD6C0EFD}" type="datetimeFigureOut">
              <a:rPr lang="en-US" smtClean="0"/>
              <a:t>10/4/2013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94E5-77F9-4437-967E-EE0E112F47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8E4F-0074-42B9-A779-9F8CAD6C0EFD}" type="datetimeFigureOut">
              <a:rPr lang="en-US" smtClean="0"/>
              <a:t>10/4/2013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94E5-77F9-4437-967E-EE0E112F47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8E4F-0074-42B9-A779-9F8CAD6C0EFD}" type="datetimeFigureOut">
              <a:rPr lang="en-US" smtClean="0"/>
              <a:t>10/4/2013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94E5-77F9-4437-967E-EE0E112F47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8E4F-0074-42B9-A779-9F8CAD6C0EFD}" type="datetimeFigureOut">
              <a:rPr lang="en-US" smtClean="0"/>
              <a:t>10/4/2013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94E5-77F9-4437-967E-EE0E112F47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8E4F-0074-42B9-A779-9F8CAD6C0EFD}" type="datetimeFigureOut">
              <a:rPr lang="en-US" smtClean="0"/>
              <a:t>10/4/2013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94E5-77F9-4437-967E-EE0E112F47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8E4F-0074-42B9-A779-9F8CAD6C0EFD}" type="datetimeFigureOut">
              <a:rPr lang="en-US" smtClean="0"/>
              <a:t>10/4/2013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10D94E5-77F9-4437-967E-EE0E112F47C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B5B8E4F-0074-42B9-A779-9F8CAD6C0EFD}" type="datetimeFigureOut">
              <a:rPr lang="en-US" smtClean="0"/>
              <a:t>10/4/2013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10D94E5-77F9-4437-967E-EE0E112F47CE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Building Automation</a:t>
            </a:r>
            <a:endParaRPr lang="en-US" dirty="0"/>
          </a:p>
        </p:txBody>
      </p:sp>
      <p:pic>
        <p:nvPicPr>
          <p:cNvPr id="23556" name="Picture 4" descr="http://cdn1.iconfinder.com/data/icons/REALVISTA/business/png/400/companie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1400" y="3048000"/>
            <a:ext cx="3810000" cy="3810000"/>
          </a:xfrm>
          <a:prstGeom prst="rect">
            <a:avLst/>
          </a:prstGeom>
          <a:noFill/>
        </p:spPr>
      </p:pic>
      <p:pic>
        <p:nvPicPr>
          <p:cNvPr id="23557" name="Picture 5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3800" y="1295400"/>
            <a:ext cx="3412429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191000"/>
            <a:ext cx="8229600" cy="655320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rgbClr val="FF6600"/>
                </a:solidFill>
              </a:rPr>
              <a:t>www.playppt.com</a:t>
            </a:r>
            <a:endParaRPr lang="en-US" dirty="0">
              <a:solidFill>
                <a:srgbClr val="FF6600"/>
              </a:solidFill>
            </a:endParaRPr>
          </a:p>
        </p:txBody>
      </p:sp>
      <p:pic>
        <p:nvPicPr>
          <p:cNvPr id="36866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3276600"/>
            <a:ext cx="3824763" cy="854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Building automation</a:t>
            </a:r>
            <a:r>
              <a:rPr lang="en-US" dirty="0" smtClean="0"/>
              <a:t> describes the advanced functionality provided by the control system of a building.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 smtClean="0"/>
              <a:t>building automation system (BAS) is an example of a distributed control system.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control system is a computerized, intelligent network of electronic devices designed to monitor and control the mechanical, electronics, and lighting systems in a building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1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77000" y="6172200"/>
            <a:ext cx="2209800" cy="4934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Primary &amp; Secondary Bus:</a:t>
            </a:r>
          </a:p>
          <a:p>
            <a:pPr lvl="1"/>
            <a:r>
              <a:rPr lang="en-US" dirty="0" smtClean="0"/>
              <a:t>Low level or High Level Controllers</a:t>
            </a:r>
          </a:p>
          <a:p>
            <a:pPr lvl="1"/>
            <a:r>
              <a:rPr lang="en-US" dirty="0" smtClean="0"/>
              <a:t>Input / Output Devices</a:t>
            </a:r>
          </a:p>
          <a:p>
            <a:pPr lvl="1"/>
            <a:r>
              <a:rPr lang="en-US" dirty="0" smtClean="0"/>
              <a:t>Human Interface Device</a:t>
            </a:r>
          </a:p>
          <a:p>
            <a:pPr lvl="1"/>
            <a:r>
              <a:rPr lang="en-US" dirty="0" smtClean="0"/>
              <a:t>Wireless Network (can be </a:t>
            </a:r>
            <a:r>
              <a:rPr lang="en-US" dirty="0" err="1" smtClean="0"/>
              <a:t>ZigBee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Input &amp; Output</a:t>
            </a:r>
          </a:p>
          <a:p>
            <a:pPr lvl="1"/>
            <a:r>
              <a:rPr lang="en-US" dirty="0" smtClean="0"/>
              <a:t>Analog</a:t>
            </a:r>
          </a:p>
          <a:p>
            <a:pPr lvl="2"/>
            <a:r>
              <a:rPr lang="en-US" dirty="0" smtClean="0"/>
              <a:t>Variable Measurement</a:t>
            </a:r>
          </a:p>
          <a:p>
            <a:pPr lvl="3"/>
            <a:r>
              <a:rPr lang="en-US" dirty="0" smtClean="0"/>
              <a:t>Temperature, Humidity, and Pressure Sensor </a:t>
            </a:r>
            <a:endParaRPr lang="en-US" dirty="0" smtClean="0"/>
          </a:p>
          <a:p>
            <a:pPr lvl="1"/>
            <a:r>
              <a:rPr lang="en-US" dirty="0" smtClean="0"/>
              <a:t>Digital</a:t>
            </a:r>
          </a:p>
          <a:p>
            <a:pPr lvl="2"/>
            <a:r>
              <a:rPr lang="en-US" dirty="0" smtClean="0"/>
              <a:t>Switch On or Off</a:t>
            </a:r>
          </a:p>
          <a:p>
            <a:pPr lvl="3"/>
            <a:r>
              <a:rPr lang="en-US" dirty="0" smtClean="0"/>
              <a:t>Photocell</a:t>
            </a:r>
          </a:p>
          <a:p>
            <a:pPr lvl="2"/>
            <a:endParaRPr lang="en-US" dirty="0" smtClean="0"/>
          </a:p>
        </p:txBody>
      </p:sp>
      <p:pic>
        <p:nvPicPr>
          <p:cNvPr id="4" name="Picture 1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77000" y="6172200"/>
            <a:ext cx="2209800" cy="4934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BAS</a:t>
            </a:r>
            <a:endParaRPr lang="en-US" dirty="0"/>
          </a:p>
        </p:txBody>
      </p:sp>
      <p:pic>
        <p:nvPicPr>
          <p:cNvPr id="26626" name="Picture 2" descr="RiserDiagram.sv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894134"/>
            <a:ext cx="8382000" cy="4811466"/>
          </a:xfrm>
          <a:prstGeom prst="rect">
            <a:avLst/>
          </a:prstGeom>
          <a:noFill/>
        </p:spPr>
      </p:pic>
      <p:pic>
        <p:nvPicPr>
          <p:cNvPr id="5" name="Picture 1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6172200"/>
            <a:ext cx="2209800" cy="4934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BAS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Controllers</a:t>
            </a:r>
          </a:p>
          <a:p>
            <a:pPr lvl="1"/>
            <a:r>
              <a:rPr lang="en-US" dirty="0" smtClean="0"/>
              <a:t>Programmable Logic Controllers </a:t>
            </a:r>
          </a:p>
          <a:p>
            <a:pPr lvl="1"/>
            <a:r>
              <a:rPr lang="en-US" dirty="0" smtClean="0"/>
              <a:t>System / Networks Controllers</a:t>
            </a:r>
          </a:p>
          <a:p>
            <a:pPr lvl="1"/>
            <a:r>
              <a:rPr lang="en-US" dirty="0" smtClean="0"/>
              <a:t>Terminal Unit </a:t>
            </a:r>
            <a:r>
              <a:rPr lang="en-US" dirty="0" smtClean="0"/>
              <a:t>Controllers</a:t>
            </a:r>
          </a:p>
          <a:p>
            <a:r>
              <a:rPr lang="en-US" dirty="0" smtClean="0"/>
              <a:t>Occupancy</a:t>
            </a:r>
          </a:p>
          <a:p>
            <a:pPr lvl="1"/>
            <a:r>
              <a:rPr lang="en-US" dirty="0" smtClean="0"/>
              <a:t>Temperature Sensor</a:t>
            </a:r>
          </a:p>
          <a:p>
            <a:r>
              <a:rPr lang="en-US" dirty="0" smtClean="0"/>
              <a:t>Lighting</a:t>
            </a:r>
          </a:p>
          <a:p>
            <a:pPr lvl="1"/>
            <a:r>
              <a:rPr lang="en-US" dirty="0" smtClean="0"/>
              <a:t>Photocell</a:t>
            </a:r>
          </a:p>
          <a:p>
            <a:endParaRPr lang="en-US" dirty="0" smtClean="0"/>
          </a:p>
        </p:txBody>
      </p:sp>
      <p:pic>
        <p:nvPicPr>
          <p:cNvPr id="4" name="Picture 1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6172200"/>
            <a:ext cx="2209800" cy="4934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BAS (Contd..)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Air Handlers</a:t>
            </a:r>
          </a:p>
          <a:p>
            <a:pPr lvl="1"/>
            <a:r>
              <a:rPr lang="en-US" dirty="0" smtClean="0"/>
              <a:t>Indoor  Air  Quality</a:t>
            </a:r>
          </a:p>
          <a:p>
            <a:pPr lvl="1"/>
            <a:r>
              <a:rPr lang="en-US" dirty="0" smtClean="0"/>
              <a:t>Demand Control Ventilation</a:t>
            </a:r>
          </a:p>
          <a:p>
            <a:r>
              <a:rPr lang="en-US" dirty="0" smtClean="0"/>
              <a:t>Central Plant</a:t>
            </a:r>
          </a:p>
          <a:p>
            <a:pPr lvl="1"/>
            <a:r>
              <a:rPr lang="en-US" dirty="0" smtClean="0"/>
              <a:t>Chilled Water System</a:t>
            </a:r>
          </a:p>
          <a:p>
            <a:pPr lvl="1"/>
            <a:r>
              <a:rPr lang="en-US" dirty="0" smtClean="0"/>
              <a:t>Condenser Water System</a:t>
            </a:r>
          </a:p>
          <a:p>
            <a:pPr lvl="1"/>
            <a:r>
              <a:rPr lang="en-US" dirty="0" smtClean="0"/>
              <a:t>Hot Water System</a:t>
            </a:r>
          </a:p>
          <a:p>
            <a:r>
              <a:rPr lang="en-US" dirty="0" smtClean="0"/>
              <a:t>Alarms and </a:t>
            </a:r>
            <a:r>
              <a:rPr lang="en-US" dirty="0" smtClean="0"/>
              <a:t>Security</a:t>
            </a:r>
          </a:p>
          <a:p>
            <a:pPr lvl="1"/>
            <a:r>
              <a:rPr lang="en-US" dirty="0" smtClean="0"/>
              <a:t>Fire and Smoke Alarm System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1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77000" y="6172200"/>
            <a:ext cx="2209800" cy="4934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BAS</a:t>
            </a:r>
            <a:endParaRPr lang="en-US" dirty="0"/>
          </a:p>
        </p:txBody>
      </p:sp>
      <p:pic>
        <p:nvPicPr>
          <p:cNvPr id="29698" name="Picture 2" descr="http://www.reliant.com/en_US/Platts/art/PA_36_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828800"/>
            <a:ext cx="5148251" cy="4724400"/>
          </a:xfrm>
          <a:prstGeom prst="rect">
            <a:avLst/>
          </a:prstGeom>
          <a:noFill/>
        </p:spPr>
      </p:pic>
      <p:pic>
        <p:nvPicPr>
          <p:cNvPr id="5" name="Picture 1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6172200"/>
            <a:ext cx="2209800" cy="4934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Live Preview of BAS</a:t>
            </a:r>
            <a:endParaRPr lang="en-US" dirty="0"/>
          </a:p>
        </p:txBody>
      </p:sp>
      <p:pic>
        <p:nvPicPr>
          <p:cNvPr id="35842" name="Picture 2" descr="http://www.automatedbuildings.com/news/jul01/art/hutz/solarmech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828800"/>
            <a:ext cx="6477000" cy="4202737"/>
          </a:xfrm>
          <a:prstGeom prst="rect">
            <a:avLst/>
          </a:prstGeom>
          <a:noFill/>
        </p:spPr>
      </p:pic>
      <p:pic>
        <p:nvPicPr>
          <p:cNvPr id="5" name="Picture 1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6172200"/>
            <a:ext cx="2209800" cy="4934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BAS?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Keeps </a:t>
            </a:r>
            <a:r>
              <a:rPr lang="en-US" dirty="0" smtClean="0"/>
              <a:t>the building climate within a specified </a:t>
            </a:r>
            <a:r>
              <a:rPr lang="en-US" dirty="0" smtClean="0"/>
              <a:t>range </a:t>
            </a:r>
          </a:p>
          <a:p>
            <a:r>
              <a:rPr lang="en-US" dirty="0" smtClean="0"/>
              <a:t>Provides </a:t>
            </a:r>
            <a:r>
              <a:rPr lang="en-US" dirty="0" smtClean="0"/>
              <a:t>lighting based on an occupancy </a:t>
            </a:r>
            <a:r>
              <a:rPr lang="en-US" dirty="0" smtClean="0"/>
              <a:t>schedule </a:t>
            </a:r>
          </a:p>
          <a:p>
            <a:r>
              <a:rPr lang="en-US" dirty="0" smtClean="0"/>
              <a:t>Monitors </a:t>
            </a:r>
            <a:r>
              <a:rPr lang="en-US" dirty="0" smtClean="0"/>
              <a:t>system performance and device </a:t>
            </a:r>
            <a:r>
              <a:rPr lang="en-US" dirty="0" smtClean="0"/>
              <a:t>failures</a:t>
            </a:r>
          </a:p>
          <a:p>
            <a:r>
              <a:rPr lang="en-US" dirty="0" smtClean="0"/>
              <a:t>Provides </a:t>
            </a:r>
            <a:r>
              <a:rPr lang="en-US" dirty="0" smtClean="0"/>
              <a:t>malfunction alarms (via email and/or text notifications) to building engineering/maintenance </a:t>
            </a:r>
            <a:r>
              <a:rPr lang="en-US" dirty="0" smtClean="0"/>
              <a:t>staff</a:t>
            </a:r>
          </a:p>
          <a:p>
            <a:r>
              <a:rPr lang="en-US" dirty="0" smtClean="0"/>
              <a:t>Reduces </a:t>
            </a:r>
            <a:r>
              <a:rPr lang="en-US" dirty="0" smtClean="0"/>
              <a:t>building energy and maintenance costs when compared to a non-controlled building.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 smtClean="0"/>
              <a:t>building controlled by a BAS is often referred to as an intelligent building or a smart home.</a:t>
            </a:r>
            <a:endParaRPr lang="en-US" dirty="0"/>
          </a:p>
        </p:txBody>
      </p:sp>
      <p:pic>
        <p:nvPicPr>
          <p:cNvPr id="27649" name="Picture 1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77000" y="6172200"/>
            <a:ext cx="2209800" cy="4934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</TotalTime>
  <Words>184</Words>
  <Application>Microsoft Office PowerPoint</Application>
  <PresentationFormat>On-screen Show (4:3)</PresentationFormat>
  <Paragraphs>50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Building Automation</vt:lpstr>
      <vt:lpstr>Intro</vt:lpstr>
      <vt:lpstr>Topology</vt:lpstr>
      <vt:lpstr>Structure of BAS</vt:lpstr>
      <vt:lpstr>Components of BAS</vt:lpstr>
      <vt:lpstr>Components of BAS (Contd..)</vt:lpstr>
      <vt:lpstr>Components of BAS</vt:lpstr>
      <vt:lpstr>Live Preview of BAS</vt:lpstr>
      <vt:lpstr>Why BAS?</vt:lpstr>
      <vt:lpstr>Thank You!!!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Automation</dc:title>
  <dc:creator>YOGESH</dc:creator>
  <cp:lastModifiedBy>YOGESH</cp:lastModifiedBy>
  <cp:revision>5</cp:revision>
  <dcterms:created xsi:type="dcterms:W3CDTF">2013-10-04T13:31:03Z</dcterms:created>
  <dcterms:modified xsi:type="dcterms:W3CDTF">2013-10-04T14:13:29Z</dcterms:modified>
</cp:coreProperties>
</file>