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9" r:id="rId5"/>
    <p:sldId id="259" r:id="rId6"/>
    <p:sldId id="260" r:id="rId7"/>
    <p:sldId id="261" r:id="rId8"/>
    <p:sldId id="262" r:id="rId9"/>
    <p:sldId id="263" r:id="rId10"/>
    <p:sldId id="264" r:id="rId11"/>
    <p:sldId id="265" r:id="rId12"/>
    <p:sldId id="266" r:id="rId13"/>
    <p:sldId id="267" r:id="rId14"/>
    <p:sldId id="268" r:id="rId15"/>
    <p:sldId id="270" r:id="rId16"/>
    <p:sldId id="271"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C5F978B-4856-463A-9AD0-CAE860011C5C}" type="datetimeFigureOut">
              <a:rPr lang="en-US" smtClean="0"/>
              <a:t>10/21/2013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601043-988B-4902-A36A-9D60DEB705DA}"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C5F978B-4856-463A-9AD0-CAE860011C5C}" type="datetimeFigureOut">
              <a:rPr lang="en-US" smtClean="0"/>
              <a:t>10/21/2013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601043-988B-4902-A36A-9D60DEB705DA}"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C5F978B-4856-463A-9AD0-CAE860011C5C}" type="datetimeFigureOut">
              <a:rPr lang="en-US" smtClean="0"/>
              <a:t>10/21/2013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601043-988B-4902-A36A-9D60DEB705DA}"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C5F978B-4856-463A-9AD0-CAE860011C5C}" type="datetimeFigureOut">
              <a:rPr lang="en-US" smtClean="0"/>
              <a:t>10/21/2013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601043-988B-4902-A36A-9D60DEB705DA}"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C5F978B-4856-463A-9AD0-CAE860011C5C}" type="datetimeFigureOut">
              <a:rPr lang="en-US" smtClean="0"/>
              <a:t>10/21/2013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601043-988B-4902-A36A-9D60DEB705DA}"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C5F978B-4856-463A-9AD0-CAE860011C5C}" type="datetimeFigureOut">
              <a:rPr lang="en-US" smtClean="0"/>
              <a:t>10/21/2013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0601043-988B-4902-A36A-9D60DEB705DA}"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C5F978B-4856-463A-9AD0-CAE860011C5C}" type="datetimeFigureOut">
              <a:rPr lang="en-US" smtClean="0"/>
              <a:t>10/21/2013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0601043-988B-4902-A36A-9D60DEB705DA}"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C5F978B-4856-463A-9AD0-CAE860011C5C}" type="datetimeFigureOut">
              <a:rPr lang="en-US" smtClean="0"/>
              <a:t>10/21/2013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0601043-988B-4902-A36A-9D60DEB705DA}"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C5F978B-4856-463A-9AD0-CAE860011C5C}" type="datetimeFigureOut">
              <a:rPr lang="en-US" smtClean="0"/>
              <a:t>10/21/2013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0601043-988B-4902-A36A-9D60DEB705DA}"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C5F978B-4856-463A-9AD0-CAE860011C5C}" type="datetimeFigureOut">
              <a:rPr lang="en-US" smtClean="0"/>
              <a:t>10/21/2013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0601043-988B-4902-A36A-9D60DEB705DA}"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C5F978B-4856-463A-9AD0-CAE860011C5C}" type="datetimeFigureOut">
              <a:rPr lang="en-US" smtClean="0"/>
              <a:t>10/21/2013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0601043-988B-4902-A36A-9D60DEB705DA}"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C5F978B-4856-463A-9AD0-CAE860011C5C}" type="datetimeFigureOut">
              <a:rPr lang="en-US" smtClean="0"/>
              <a:t>10/21/2013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0601043-988B-4902-A36A-9D60DEB705DA}"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81000"/>
            <a:ext cx="7772400" cy="1470025"/>
          </a:xfrm>
        </p:spPr>
        <p:txBody>
          <a:bodyPr/>
          <a:lstStyle/>
          <a:p>
            <a:r>
              <a:rPr lang="en-US" dirty="0" smtClean="0"/>
              <a:t>Business Analysis</a:t>
            </a:r>
            <a:endParaRPr lang="en-US" dirty="0"/>
          </a:p>
        </p:txBody>
      </p:sp>
      <p:pic>
        <p:nvPicPr>
          <p:cNvPr id="1026" name="Picture 2" descr="D:\Web\Play PPT\logo\pptlogo.png"/>
          <p:cNvPicPr>
            <a:picLocks noChangeAspect="1" noChangeArrowheads="1"/>
          </p:cNvPicPr>
          <p:nvPr/>
        </p:nvPicPr>
        <p:blipFill>
          <a:blip r:embed="rId2"/>
          <a:srcRect/>
          <a:stretch>
            <a:fillRect/>
          </a:stretch>
        </p:blipFill>
        <p:spPr bwMode="auto">
          <a:xfrm>
            <a:off x="2971800" y="5715000"/>
            <a:ext cx="3142277" cy="701675"/>
          </a:xfrm>
          <a:prstGeom prst="rect">
            <a:avLst/>
          </a:prstGeom>
          <a:noFill/>
        </p:spPr>
      </p:pic>
      <p:pic>
        <p:nvPicPr>
          <p:cNvPr id="1028" name="Picture 4" descr="http://www.assets55.com/wp-content/uploads/Analysis.png"/>
          <p:cNvPicPr>
            <a:picLocks noChangeAspect="1" noChangeArrowheads="1"/>
          </p:cNvPicPr>
          <p:nvPr/>
        </p:nvPicPr>
        <p:blipFill>
          <a:blip r:embed="rId3"/>
          <a:srcRect/>
          <a:stretch>
            <a:fillRect/>
          </a:stretch>
        </p:blipFill>
        <p:spPr bwMode="auto">
          <a:xfrm>
            <a:off x="2295525" y="1695449"/>
            <a:ext cx="4410075" cy="3714751"/>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6 Thinking hats of de Bono</a:t>
            </a:r>
            <a:endParaRPr lang="en-US" dirty="0"/>
          </a:p>
        </p:txBody>
      </p:sp>
      <p:sp>
        <p:nvSpPr>
          <p:cNvPr id="3" name="Content Placeholder 2"/>
          <p:cNvSpPr>
            <a:spLocks noGrp="1"/>
          </p:cNvSpPr>
          <p:nvPr>
            <p:ph idx="1"/>
          </p:nvPr>
        </p:nvSpPr>
        <p:spPr/>
        <p:txBody>
          <a:bodyPr>
            <a:normAutofit/>
          </a:bodyPr>
          <a:lstStyle/>
          <a:p>
            <a:pPr lvl="0"/>
            <a:r>
              <a:rPr lang="en-US" dirty="0" smtClean="0"/>
              <a:t>Used </a:t>
            </a:r>
            <a:r>
              <a:rPr lang="en-US" dirty="0"/>
              <a:t>for generating brainstorm session and to analyze options and ideas.</a:t>
            </a:r>
          </a:p>
          <a:p>
            <a:pPr lvl="1"/>
            <a:r>
              <a:rPr lang="en-US" dirty="0"/>
              <a:t>Green – Emotional and Creative.</a:t>
            </a:r>
          </a:p>
          <a:p>
            <a:pPr lvl="1"/>
            <a:r>
              <a:rPr lang="en-US" dirty="0"/>
              <a:t>White – Logical and Pure facts.</a:t>
            </a:r>
          </a:p>
          <a:p>
            <a:pPr lvl="1"/>
            <a:r>
              <a:rPr lang="en-US" dirty="0"/>
              <a:t>Black – Devil’s Advocate and Negative.</a:t>
            </a:r>
          </a:p>
          <a:p>
            <a:pPr lvl="1"/>
            <a:r>
              <a:rPr lang="en-US" dirty="0"/>
              <a:t>Blue – Control and Cold.</a:t>
            </a:r>
          </a:p>
          <a:p>
            <a:pPr lvl="1"/>
            <a:r>
              <a:rPr lang="en-US" dirty="0"/>
              <a:t>Red – Emotional.</a:t>
            </a:r>
          </a:p>
          <a:p>
            <a:pPr lvl="1"/>
            <a:r>
              <a:rPr lang="en-US" dirty="0"/>
              <a:t>Yellow – Positive and Bright. </a:t>
            </a:r>
          </a:p>
          <a:p>
            <a:endParaRPr lang="en-US" dirty="0"/>
          </a:p>
        </p:txBody>
      </p:sp>
      <p:pic>
        <p:nvPicPr>
          <p:cNvPr id="4" name="Picture 2" descr="D:\Web\Play PPT\logo\pptlogo.png"/>
          <p:cNvPicPr>
            <a:picLocks noChangeAspect="1" noChangeArrowheads="1"/>
          </p:cNvPicPr>
          <p:nvPr/>
        </p:nvPicPr>
        <p:blipFill>
          <a:blip r:embed="rId2"/>
          <a:srcRect/>
          <a:stretch>
            <a:fillRect/>
          </a:stretch>
        </p:blipFill>
        <p:spPr bwMode="auto">
          <a:xfrm>
            <a:off x="7086600" y="6248400"/>
            <a:ext cx="1905000" cy="425389"/>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5 Why’s</a:t>
            </a:r>
            <a:endParaRPr lang="en-US" dirty="0"/>
          </a:p>
        </p:txBody>
      </p:sp>
      <p:sp>
        <p:nvSpPr>
          <p:cNvPr id="3" name="Content Placeholder 2"/>
          <p:cNvSpPr>
            <a:spLocks noGrp="1"/>
          </p:cNvSpPr>
          <p:nvPr>
            <p:ph idx="1"/>
          </p:nvPr>
        </p:nvSpPr>
        <p:spPr/>
        <p:txBody>
          <a:bodyPr/>
          <a:lstStyle/>
          <a:p>
            <a:r>
              <a:rPr lang="en-US" dirty="0"/>
              <a:t>Used to know what is going on in a single </a:t>
            </a:r>
            <a:r>
              <a:rPr lang="en-US" dirty="0" smtClean="0"/>
              <a:t>example.</a:t>
            </a:r>
          </a:p>
          <a:p>
            <a:r>
              <a:rPr lang="en-US" dirty="0"/>
              <a:t>The primary goal of the technique is to determine </a:t>
            </a:r>
            <a:r>
              <a:rPr lang="en-US" dirty="0" smtClean="0"/>
              <a:t>the root </a:t>
            </a:r>
            <a:r>
              <a:rPr lang="en-US" dirty="0"/>
              <a:t>cause of a defect or problem.</a:t>
            </a:r>
          </a:p>
        </p:txBody>
      </p:sp>
      <p:pic>
        <p:nvPicPr>
          <p:cNvPr id="4" name="Picture 2" descr="D:\Web\Play PPT\logo\pptlogo.png"/>
          <p:cNvPicPr>
            <a:picLocks noChangeAspect="1" noChangeArrowheads="1"/>
          </p:cNvPicPr>
          <p:nvPr/>
        </p:nvPicPr>
        <p:blipFill>
          <a:blip r:embed="rId2"/>
          <a:srcRect/>
          <a:stretch>
            <a:fillRect/>
          </a:stretch>
        </p:blipFill>
        <p:spPr bwMode="auto">
          <a:xfrm>
            <a:off x="7086600" y="6248400"/>
            <a:ext cx="1905000" cy="425389"/>
          </a:xfrm>
          <a:prstGeom prst="rect">
            <a:avLst/>
          </a:prstGeom>
          <a:noFill/>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MoSCoW</a:t>
            </a:r>
            <a:endParaRPr lang="en-US" dirty="0"/>
          </a:p>
        </p:txBody>
      </p:sp>
      <p:sp>
        <p:nvSpPr>
          <p:cNvPr id="3" name="Content Placeholder 2"/>
          <p:cNvSpPr>
            <a:spLocks noGrp="1"/>
          </p:cNvSpPr>
          <p:nvPr>
            <p:ph idx="1"/>
          </p:nvPr>
        </p:nvSpPr>
        <p:spPr/>
        <p:txBody>
          <a:bodyPr/>
          <a:lstStyle/>
          <a:p>
            <a:pPr lvl="0"/>
            <a:r>
              <a:rPr lang="en-US" dirty="0"/>
              <a:t>M – Must Have.</a:t>
            </a:r>
          </a:p>
          <a:p>
            <a:pPr lvl="0"/>
            <a:r>
              <a:rPr lang="en-US" dirty="0"/>
              <a:t>S – Should Have.</a:t>
            </a:r>
          </a:p>
          <a:p>
            <a:pPr lvl="0"/>
            <a:r>
              <a:rPr lang="en-US" dirty="0"/>
              <a:t>C – Could Have.</a:t>
            </a:r>
          </a:p>
          <a:p>
            <a:r>
              <a:rPr lang="en-US" dirty="0"/>
              <a:t>W – Would be willing to have in future.</a:t>
            </a:r>
          </a:p>
        </p:txBody>
      </p:sp>
      <p:pic>
        <p:nvPicPr>
          <p:cNvPr id="4" name="Picture 2" descr="D:\Web\Play PPT\logo\pptlogo.png"/>
          <p:cNvPicPr>
            <a:picLocks noChangeAspect="1" noChangeArrowheads="1"/>
          </p:cNvPicPr>
          <p:nvPr/>
        </p:nvPicPr>
        <p:blipFill>
          <a:blip r:embed="rId2"/>
          <a:srcRect/>
          <a:stretch>
            <a:fillRect/>
          </a:stretch>
        </p:blipFill>
        <p:spPr bwMode="auto">
          <a:xfrm>
            <a:off x="7086600" y="6248400"/>
            <a:ext cx="1905000" cy="425389"/>
          </a:xfrm>
          <a:prstGeom prst="rect">
            <a:avLst/>
          </a:prstGeom>
          <a:noFill/>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VPEC-T</a:t>
            </a:r>
            <a:endParaRPr lang="en-US" dirty="0"/>
          </a:p>
        </p:txBody>
      </p:sp>
      <p:sp>
        <p:nvSpPr>
          <p:cNvPr id="3" name="Content Placeholder 2"/>
          <p:cNvSpPr>
            <a:spLocks noGrp="1"/>
          </p:cNvSpPr>
          <p:nvPr>
            <p:ph idx="1"/>
          </p:nvPr>
        </p:nvSpPr>
        <p:spPr/>
        <p:txBody>
          <a:bodyPr/>
          <a:lstStyle/>
          <a:p>
            <a:pPr lvl="0"/>
            <a:r>
              <a:rPr lang="en-US" dirty="0" smtClean="0"/>
              <a:t>Used </a:t>
            </a:r>
            <a:r>
              <a:rPr lang="en-US" dirty="0"/>
              <a:t>to analyze the multiple parties expectations.</a:t>
            </a:r>
          </a:p>
          <a:p>
            <a:pPr lvl="1"/>
            <a:r>
              <a:rPr lang="en-US" dirty="0"/>
              <a:t>V – Values.</a:t>
            </a:r>
          </a:p>
          <a:p>
            <a:pPr lvl="1"/>
            <a:r>
              <a:rPr lang="en-US" dirty="0"/>
              <a:t>P – Policies.</a:t>
            </a:r>
          </a:p>
          <a:p>
            <a:pPr lvl="1"/>
            <a:r>
              <a:rPr lang="en-US" dirty="0"/>
              <a:t>E – Events.</a:t>
            </a:r>
          </a:p>
          <a:p>
            <a:pPr lvl="1"/>
            <a:r>
              <a:rPr lang="en-US" dirty="0"/>
              <a:t>C – Contents.</a:t>
            </a:r>
          </a:p>
          <a:p>
            <a:endParaRPr lang="en-US" dirty="0"/>
          </a:p>
        </p:txBody>
      </p:sp>
      <p:pic>
        <p:nvPicPr>
          <p:cNvPr id="4" name="Picture 2" descr="D:\Web\Play PPT\logo\pptlogo.png"/>
          <p:cNvPicPr>
            <a:picLocks noChangeAspect="1" noChangeArrowheads="1"/>
          </p:cNvPicPr>
          <p:nvPr/>
        </p:nvPicPr>
        <p:blipFill>
          <a:blip r:embed="rId2"/>
          <a:srcRect/>
          <a:stretch>
            <a:fillRect/>
          </a:stretch>
        </p:blipFill>
        <p:spPr bwMode="auto">
          <a:xfrm>
            <a:off x="7086600" y="6248400"/>
            <a:ext cx="1905000" cy="425389"/>
          </a:xfrm>
          <a:prstGeom prst="rect">
            <a:avLst/>
          </a:prstGeom>
          <a:noFill/>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 Process Improvement </a:t>
            </a:r>
            <a:endParaRPr lang="en-US" dirty="0"/>
          </a:p>
        </p:txBody>
      </p:sp>
      <p:sp>
        <p:nvSpPr>
          <p:cNvPr id="3" name="Content Placeholder 2"/>
          <p:cNvSpPr>
            <a:spLocks noGrp="1"/>
          </p:cNvSpPr>
          <p:nvPr>
            <p:ph idx="1"/>
          </p:nvPr>
        </p:nvSpPr>
        <p:spPr/>
        <p:txBody>
          <a:bodyPr>
            <a:normAutofit/>
          </a:bodyPr>
          <a:lstStyle/>
          <a:p>
            <a:r>
              <a:rPr lang="en-US" dirty="0"/>
              <a:t>The Business Process Improvement includes six major steps:</a:t>
            </a:r>
          </a:p>
          <a:p>
            <a:pPr lvl="1"/>
            <a:r>
              <a:rPr lang="en-US" dirty="0"/>
              <a:t>Process Analysis Training,</a:t>
            </a:r>
          </a:p>
          <a:p>
            <a:pPr lvl="1"/>
            <a:r>
              <a:rPr lang="en-US" dirty="0"/>
              <a:t>Selection of Process Teams and Leader,</a:t>
            </a:r>
          </a:p>
          <a:p>
            <a:pPr lvl="1"/>
            <a:r>
              <a:rPr lang="en-US" dirty="0"/>
              <a:t>Process Documentation,</a:t>
            </a:r>
          </a:p>
          <a:p>
            <a:pPr lvl="1"/>
            <a:r>
              <a:rPr lang="en-US" dirty="0"/>
              <a:t>Process Analysis Interview,</a:t>
            </a:r>
          </a:p>
          <a:p>
            <a:pPr lvl="1"/>
            <a:r>
              <a:rPr lang="en-US" dirty="0"/>
              <a:t>Problem Analysis, and </a:t>
            </a:r>
          </a:p>
          <a:p>
            <a:pPr lvl="1"/>
            <a:r>
              <a:rPr lang="en-US" dirty="0"/>
              <a:t>Review Cycle.</a:t>
            </a:r>
          </a:p>
          <a:p>
            <a:endParaRPr lang="en-US" dirty="0"/>
          </a:p>
        </p:txBody>
      </p:sp>
      <p:pic>
        <p:nvPicPr>
          <p:cNvPr id="4" name="Picture 2" descr="D:\Web\Play PPT\logo\pptlogo.png"/>
          <p:cNvPicPr>
            <a:picLocks noChangeAspect="1" noChangeArrowheads="1"/>
          </p:cNvPicPr>
          <p:nvPr/>
        </p:nvPicPr>
        <p:blipFill>
          <a:blip r:embed="rId2"/>
          <a:srcRect/>
          <a:stretch>
            <a:fillRect/>
          </a:stretch>
        </p:blipFill>
        <p:spPr bwMode="auto">
          <a:xfrm>
            <a:off x="7086600" y="6248400"/>
            <a:ext cx="1905000" cy="425389"/>
          </a:xfrm>
          <a:prstGeom prst="rect">
            <a:avLst/>
          </a:prstGeom>
          <a:noFill/>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p:txBody>
          <a:bodyPr/>
          <a:lstStyle/>
          <a:p>
            <a:r>
              <a:rPr lang="en-US" dirty="0"/>
              <a:t>The ultimate goal of business analysis is to </a:t>
            </a:r>
            <a:endParaRPr lang="en-US" dirty="0" smtClean="0"/>
          </a:p>
          <a:p>
            <a:pPr lvl="1"/>
            <a:r>
              <a:rPr lang="en-US" dirty="0" smtClean="0"/>
              <a:t>reduce </a:t>
            </a:r>
            <a:r>
              <a:rPr lang="en-US" dirty="0"/>
              <a:t>waste, </a:t>
            </a:r>
            <a:endParaRPr lang="en-US" dirty="0" smtClean="0"/>
          </a:p>
          <a:p>
            <a:pPr lvl="1"/>
            <a:r>
              <a:rPr lang="en-US" dirty="0" smtClean="0"/>
              <a:t>create </a:t>
            </a:r>
            <a:r>
              <a:rPr lang="en-US" dirty="0"/>
              <a:t>best solutions, </a:t>
            </a:r>
            <a:endParaRPr lang="en-US" dirty="0" smtClean="0"/>
          </a:p>
          <a:p>
            <a:pPr lvl="1"/>
            <a:r>
              <a:rPr lang="en-US" dirty="0" smtClean="0"/>
              <a:t>improve </a:t>
            </a:r>
            <a:r>
              <a:rPr lang="en-US" dirty="0"/>
              <a:t>efficiency, </a:t>
            </a:r>
            <a:endParaRPr lang="en-US" dirty="0" smtClean="0"/>
          </a:p>
          <a:p>
            <a:pPr lvl="1"/>
            <a:r>
              <a:rPr lang="en-US" dirty="0" smtClean="0"/>
              <a:t>complete </a:t>
            </a:r>
            <a:r>
              <a:rPr lang="en-US" dirty="0"/>
              <a:t>projects on time, and </a:t>
            </a:r>
            <a:endParaRPr lang="en-US" dirty="0" smtClean="0"/>
          </a:p>
          <a:p>
            <a:pPr lvl="1"/>
            <a:r>
              <a:rPr lang="en-US" dirty="0" smtClean="0"/>
              <a:t>document </a:t>
            </a:r>
            <a:r>
              <a:rPr lang="en-US" dirty="0"/>
              <a:t>right requirements. </a:t>
            </a:r>
          </a:p>
          <a:p>
            <a:endParaRPr lang="en-US" dirty="0"/>
          </a:p>
        </p:txBody>
      </p:sp>
      <p:pic>
        <p:nvPicPr>
          <p:cNvPr id="4" name="Picture 2" descr="D:\Web\Play PPT\logo\pptlogo.png"/>
          <p:cNvPicPr>
            <a:picLocks noChangeAspect="1" noChangeArrowheads="1"/>
          </p:cNvPicPr>
          <p:nvPr/>
        </p:nvPicPr>
        <p:blipFill>
          <a:blip r:embed="rId2"/>
          <a:srcRect/>
          <a:stretch>
            <a:fillRect/>
          </a:stretch>
        </p:blipFill>
        <p:spPr bwMode="auto">
          <a:xfrm>
            <a:off x="7086600" y="6248400"/>
            <a:ext cx="1905000" cy="425389"/>
          </a:xfrm>
          <a:prstGeom prst="rect">
            <a:avLst/>
          </a:prstGeom>
          <a:noFill/>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Thank You!!!</a:t>
            </a:r>
            <a:endParaRPr lang="en-US" dirty="0"/>
          </a:p>
        </p:txBody>
      </p:sp>
      <p:sp>
        <p:nvSpPr>
          <p:cNvPr id="3" name="Content Placeholder 2"/>
          <p:cNvSpPr>
            <a:spLocks noGrp="1"/>
          </p:cNvSpPr>
          <p:nvPr>
            <p:ph idx="1"/>
          </p:nvPr>
        </p:nvSpPr>
        <p:spPr>
          <a:xfrm>
            <a:off x="457200" y="3962400"/>
            <a:ext cx="8229600" cy="762000"/>
          </a:xfrm>
        </p:spPr>
        <p:txBody>
          <a:bodyPr/>
          <a:lstStyle/>
          <a:p>
            <a:pPr algn="ctr">
              <a:buNone/>
            </a:pPr>
            <a:r>
              <a:rPr lang="en-US" dirty="0" smtClean="0"/>
              <a:t>www.playppt.com</a:t>
            </a:r>
            <a:endParaRPr lang="en-US" dirty="0"/>
          </a:p>
        </p:txBody>
      </p:sp>
      <p:pic>
        <p:nvPicPr>
          <p:cNvPr id="4" name="Picture 2" descr="D:\Web\Play PPT\logo\pptlogo.png"/>
          <p:cNvPicPr>
            <a:picLocks noChangeAspect="1" noChangeArrowheads="1"/>
          </p:cNvPicPr>
          <p:nvPr/>
        </p:nvPicPr>
        <p:blipFill>
          <a:blip r:embed="rId2"/>
          <a:srcRect/>
          <a:stretch>
            <a:fillRect/>
          </a:stretch>
        </p:blipFill>
        <p:spPr bwMode="auto">
          <a:xfrm>
            <a:off x="2971800" y="2895600"/>
            <a:ext cx="3142277" cy="701675"/>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Business Analysis?</a:t>
            </a:r>
            <a:endParaRPr lang="en-US" dirty="0"/>
          </a:p>
        </p:txBody>
      </p:sp>
      <p:sp>
        <p:nvSpPr>
          <p:cNvPr id="3" name="Content Placeholder 2"/>
          <p:cNvSpPr>
            <a:spLocks noGrp="1"/>
          </p:cNvSpPr>
          <p:nvPr>
            <p:ph idx="1"/>
          </p:nvPr>
        </p:nvSpPr>
        <p:spPr/>
        <p:txBody>
          <a:bodyPr/>
          <a:lstStyle/>
          <a:p>
            <a:r>
              <a:rPr lang="en-US" dirty="0"/>
              <a:t>Business Analysis means identifying the needs of business and to find out best solutions for business problems. Some solutions that include in business analysis are:</a:t>
            </a:r>
          </a:p>
          <a:p>
            <a:pPr lvl="1"/>
            <a:r>
              <a:rPr lang="en-US" dirty="0"/>
              <a:t>System Development Component,</a:t>
            </a:r>
          </a:p>
          <a:p>
            <a:pPr lvl="1"/>
            <a:r>
              <a:rPr lang="en-US" dirty="0"/>
              <a:t>Process Improvement,</a:t>
            </a:r>
          </a:p>
          <a:p>
            <a:pPr lvl="1"/>
            <a:r>
              <a:rPr lang="en-US" dirty="0"/>
              <a:t>Policy Development, and</a:t>
            </a:r>
          </a:p>
          <a:p>
            <a:pPr lvl="1"/>
            <a:r>
              <a:rPr lang="en-US" dirty="0" smtClean="0"/>
              <a:t>Strategic </a:t>
            </a:r>
            <a:r>
              <a:rPr lang="en-US" dirty="0"/>
              <a:t>Planning.</a:t>
            </a:r>
          </a:p>
          <a:p>
            <a:endParaRPr lang="en-US" dirty="0"/>
          </a:p>
        </p:txBody>
      </p:sp>
      <p:pic>
        <p:nvPicPr>
          <p:cNvPr id="4" name="Picture 2" descr="D:\Web\Play PPT\logo\pptlogo.png"/>
          <p:cNvPicPr>
            <a:picLocks noChangeAspect="1" noChangeArrowheads="1"/>
          </p:cNvPicPr>
          <p:nvPr/>
        </p:nvPicPr>
        <p:blipFill>
          <a:blip r:embed="rId2"/>
          <a:srcRect/>
          <a:stretch>
            <a:fillRect/>
          </a:stretch>
        </p:blipFill>
        <p:spPr bwMode="auto">
          <a:xfrm>
            <a:off x="7086600" y="6248400"/>
            <a:ext cx="1905000" cy="425389"/>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 Analyst (BA)</a:t>
            </a:r>
            <a:endParaRPr lang="en-US" dirty="0"/>
          </a:p>
        </p:txBody>
      </p:sp>
      <p:sp>
        <p:nvSpPr>
          <p:cNvPr id="3" name="Content Placeholder 2"/>
          <p:cNvSpPr>
            <a:spLocks noGrp="1"/>
          </p:cNvSpPr>
          <p:nvPr>
            <p:ph idx="1"/>
          </p:nvPr>
        </p:nvSpPr>
        <p:spPr/>
        <p:txBody>
          <a:bodyPr>
            <a:normAutofit lnSpcReduction="10000"/>
          </a:bodyPr>
          <a:lstStyle/>
          <a:p>
            <a:r>
              <a:rPr lang="en-US" dirty="0"/>
              <a:t>The worker who does this task is known as Business Analyst (BA). The Business Analyst those work alone on developing the software systems may be called with various names such as:</a:t>
            </a:r>
          </a:p>
          <a:p>
            <a:pPr lvl="1"/>
            <a:r>
              <a:rPr lang="en-US" dirty="0"/>
              <a:t>IT Business Analysis,</a:t>
            </a:r>
          </a:p>
          <a:p>
            <a:pPr lvl="1"/>
            <a:r>
              <a:rPr lang="en-US" dirty="0"/>
              <a:t>System Analysts,</a:t>
            </a:r>
          </a:p>
          <a:p>
            <a:pPr lvl="1"/>
            <a:r>
              <a:rPr lang="en-US" dirty="0"/>
              <a:t>Technical Business Analysts, or</a:t>
            </a:r>
          </a:p>
          <a:p>
            <a:pPr lvl="1"/>
            <a:r>
              <a:rPr lang="en-US" dirty="0"/>
              <a:t>Online Business Analysts.</a:t>
            </a:r>
          </a:p>
          <a:p>
            <a:endParaRPr lang="en-US" dirty="0"/>
          </a:p>
        </p:txBody>
      </p:sp>
      <p:pic>
        <p:nvPicPr>
          <p:cNvPr id="4" name="Picture 2" descr="D:\Web\Play PPT\logo\pptlogo.png"/>
          <p:cNvPicPr>
            <a:picLocks noChangeAspect="1" noChangeArrowheads="1"/>
          </p:cNvPicPr>
          <p:nvPr/>
        </p:nvPicPr>
        <p:blipFill>
          <a:blip r:embed="rId2"/>
          <a:srcRect/>
          <a:stretch>
            <a:fillRect/>
          </a:stretch>
        </p:blipFill>
        <p:spPr bwMode="auto">
          <a:xfrm>
            <a:off x="7086600" y="6248400"/>
            <a:ext cx="1905000" cy="425389"/>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Role of Business Analyst</a:t>
            </a:r>
            <a:endParaRPr lang="en-US" dirty="0"/>
          </a:p>
        </p:txBody>
      </p:sp>
      <p:sp>
        <p:nvSpPr>
          <p:cNvPr id="3" name="Content Placeholder 2"/>
          <p:cNvSpPr>
            <a:spLocks noGrp="1"/>
          </p:cNvSpPr>
          <p:nvPr>
            <p:ph idx="1"/>
          </p:nvPr>
        </p:nvSpPr>
        <p:spPr/>
        <p:txBody>
          <a:bodyPr/>
          <a:lstStyle/>
          <a:p>
            <a:r>
              <a:rPr lang="en-US" dirty="0"/>
              <a:t>The Business Analysts has three specialized activities in business analysis such as:</a:t>
            </a:r>
          </a:p>
          <a:p>
            <a:pPr lvl="1"/>
            <a:r>
              <a:rPr lang="en-US" dirty="0"/>
              <a:t>Strategist,</a:t>
            </a:r>
          </a:p>
          <a:p>
            <a:pPr lvl="1"/>
            <a:r>
              <a:rPr lang="en-US" dirty="0"/>
              <a:t>System Analyst, and</a:t>
            </a:r>
          </a:p>
          <a:p>
            <a:pPr lvl="1"/>
            <a:r>
              <a:rPr lang="en-US" dirty="0"/>
              <a:t>Architect.</a:t>
            </a:r>
          </a:p>
          <a:p>
            <a:endParaRPr lang="en-US" dirty="0"/>
          </a:p>
        </p:txBody>
      </p:sp>
      <p:pic>
        <p:nvPicPr>
          <p:cNvPr id="4" name="Picture 2" descr="D:\Web\Play PPT\logo\pptlogo.png"/>
          <p:cNvPicPr>
            <a:picLocks noChangeAspect="1" noChangeArrowheads="1"/>
          </p:cNvPicPr>
          <p:nvPr/>
        </p:nvPicPr>
        <p:blipFill>
          <a:blip r:embed="rId2"/>
          <a:srcRect/>
          <a:stretch>
            <a:fillRect/>
          </a:stretch>
        </p:blipFill>
        <p:spPr bwMode="auto">
          <a:xfrm>
            <a:off x="7086600" y="6248400"/>
            <a:ext cx="1905000" cy="425389"/>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Techniques in Business Analysis</a:t>
            </a:r>
            <a:endParaRPr lang="en-US" dirty="0"/>
          </a:p>
        </p:txBody>
      </p:sp>
      <p:sp>
        <p:nvSpPr>
          <p:cNvPr id="3" name="Content Placeholder 2"/>
          <p:cNvSpPr>
            <a:spLocks noGrp="1"/>
          </p:cNvSpPr>
          <p:nvPr>
            <p:ph idx="1"/>
          </p:nvPr>
        </p:nvSpPr>
        <p:spPr/>
        <p:txBody>
          <a:bodyPr>
            <a:normAutofit fontScale="92500" lnSpcReduction="20000"/>
          </a:bodyPr>
          <a:lstStyle/>
          <a:p>
            <a:r>
              <a:rPr lang="en-US" dirty="0"/>
              <a:t>The Business Analyst has different techniques in business analysis to facilitate business change. Some of them include:</a:t>
            </a:r>
          </a:p>
          <a:p>
            <a:pPr lvl="1"/>
            <a:r>
              <a:rPr lang="en-US" b="1" dirty="0" smtClean="0"/>
              <a:t>PESTLE</a:t>
            </a:r>
          </a:p>
          <a:p>
            <a:pPr lvl="1"/>
            <a:r>
              <a:rPr lang="en-US" b="1" dirty="0" smtClean="0"/>
              <a:t>HEPTALYSIS</a:t>
            </a:r>
          </a:p>
          <a:p>
            <a:pPr lvl="1"/>
            <a:r>
              <a:rPr lang="en-US" b="1" dirty="0" smtClean="0"/>
              <a:t>MOST</a:t>
            </a:r>
          </a:p>
          <a:p>
            <a:pPr lvl="1"/>
            <a:r>
              <a:rPr lang="en-US" b="1" dirty="0" smtClean="0"/>
              <a:t>SWOT</a:t>
            </a:r>
          </a:p>
          <a:p>
            <a:pPr lvl="1"/>
            <a:r>
              <a:rPr lang="en-US" b="1" dirty="0"/>
              <a:t>6 Thinking hats of de </a:t>
            </a:r>
            <a:r>
              <a:rPr lang="en-US" b="1" dirty="0" smtClean="0"/>
              <a:t>Bono</a:t>
            </a:r>
          </a:p>
          <a:p>
            <a:pPr lvl="1"/>
            <a:r>
              <a:rPr lang="en-US" b="1" dirty="0"/>
              <a:t>5 </a:t>
            </a:r>
            <a:r>
              <a:rPr lang="en-US" b="1" dirty="0" smtClean="0"/>
              <a:t>Why’s</a:t>
            </a:r>
          </a:p>
          <a:p>
            <a:pPr lvl="1"/>
            <a:r>
              <a:rPr lang="en-US" b="1" dirty="0" smtClean="0"/>
              <a:t>MoSCow</a:t>
            </a:r>
          </a:p>
          <a:p>
            <a:pPr lvl="1"/>
            <a:r>
              <a:rPr lang="en-US" b="1" dirty="0"/>
              <a:t>VPEC-T</a:t>
            </a:r>
            <a:endParaRPr lang="en-US" dirty="0"/>
          </a:p>
        </p:txBody>
      </p:sp>
      <p:pic>
        <p:nvPicPr>
          <p:cNvPr id="4" name="Picture 2" descr="D:\Web\Play PPT\logo\pptlogo.png"/>
          <p:cNvPicPr>
            <a:picLocks noChangeAspect="1" noChangeArrowheads="1"/>
          </p:cNvPicPr>
          <p:nvPr/>
        </p:nvPicPr>
        <p:blipFill>
          <a:blip r:embed="rId2"/>
          <a:srcRect/>
          <a:stretch>
            <a:fillRect/>
          </a:stretch>
        </p:blipFill>
        <p:spPr bwMode="auto">
          <a:xfrm>
            <a:off x="7086600" y="6248400"/>
            <a:ext cx="1905000" cy="425389"/>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PESTLE</a:t>
            </a:r>
            <a:endParaRPr lang="en-US" dirty="0"/>
          </a:p>
        </p:txBody>
      </p:sp>
      <p:sp>
        <p:nvSpPr>
          <p:cNvPr id="3" name="Content Placeholder 2"/>
          <p:cNvSpPr>
            <a:spLocks noGrp="1"/>
          </p:cNvSpPr>
          <p:nvPr>
            <p:ph idx="1"/>
          </p:nvPr>
        </p:nvSpPr>
        <p:spPr/>
        <p:txBody>
          <a:bodyPr/>
          <a:lstStyle/>
          <a:p>
            <a:pPr lvl="0"/>
            <a:r>
              <a:rPr lang="en-US" dirty="0" smtClean="0"/>
              <a:t>Used </a:t>
            </a:r>
            <a:r>
              <a:rPr lang="en-US" dirty="0"/>
              <a:t>for performing External Environmental Analysis.</a:t>
            </a:r>
            <a:endParaRPr lang="en-US" sz="2800" dirty="0"/>
          </a:p>
          <a:p>
            <a:pPr lvl="1"/>
            <a:r>
              <a:rPr lang="en-US" dirty="0"/>
              <a:t>P – </a:t>
            </a:r>
            <a:r>
              <a:rPr lang="en-US" dirty="0" smtClean="0"/>
              <a:t>Political</a:t>
            </a:r>
            <a:endParaRPr lang="en-US" sz="2400" dirty="0"/>
          </a:p>
          <a:p>
            <a:pPr lvl="1"/>
            <a:r>
              <a:rPr lang="en-US" dirty="0"/>
              <a:t>E – </a:t>
            </a:r>
            <a:r>
              <a:rPr lang="en-US" dirty="0" smtClean="0"/>
              <a:t>Economic</a:t>
            </a:r>
            <a:endParaRPr lang="en-US" sz="2400" dirty="0"/>
          </a:p>
          <a:p>
            <a:pPr lvl="1"/>
            <a:r>
              <a:rPr lang="en-US" dirty="0"/>
              <a:t>S – </a:t>
            </a:r>
            <a:r>
              <a:rPr lang="en-US" dirty="0" smtClean="0"/>
              <a:t>Sociological</a:t>
            </a:r>
            <a:endParaRPr lang="en-US" sz="2400" dirty="0"/>
          </a:p>
          <a:p>
            <a:pPr lvl="1"/>
            <a:r>
              <a:rPr lang="en-US" dirty="0"/>
              <a:t>T – </a:t>
            </a:r>
            <a:r>
              <a:rPr lang="en-US" dirty="0" smtClean="0"/>
              <a:t>Technological</a:t>
            </a:r>
            <a:endParaRPr lang="en-US" sz="2400" dirty="0"/>
          </a:p>
          <a:p>
            <a:pPr lvl="1"/>
            <a:r>
              <a:rPr lang="en-US" dirty="0"/>
              <a:t>L – </a:t>
            </a:r>
            <a:r>
              <a:rPr lang="en-US" dirty="0" smtClean="0"/>
              <a:t>Legal</a:t>
            </a:r>
            <a:endParaRPr lang="en-US" sz="2400" dirty="0"/>
          </a:p>
          <a:p>
            <a:pPr lvl="1"/>
            <a:r>
              <a:rPr lang="en-US" dirty="0"/>
              <a:t>E – </a:t>
            </a:r>
            <a:r>
              <a:rPr lang="en-US" dirty="0" smtClean="0"/>
              <a:t>Environmental</a:t>
            </a:r>
            <a:endParaRPr lang="en-US" sz="2400" dirty="0"/>
          </a:p>
          <a:p>
            <a:endParaRPr lang="en-US" dirty="0"/>
          </a:p>
        </p:txBody>
      </p:sp>
      <p:pic>
        <p:nvPicPr>
          <p:cNvPr id="4" name="Picture 2" descr="D:\Web\Play PPT\logo\pptlogo.png"/>
          <p:cNvPicPr>
            <a:picLocks noChangeAspect="1" noChangeArrowheads="1"/>
          </p:cNvPicPr>
          <p:nvPr/>
        </p:nvPicPr>
        <p:blipFill>
          <a:blip r:embed="rId2"/>
          <a:srcRect/>
          <a:stretch>
            <a:fillRect/>
          </a:stretch>
        </p:blipFill>
        <p:spPr bwMode="auto">
          <a:xfrm>
            <a:off x="7086600" y="6248400"/>
            <a:ext cx="1905000" cy="425389"/>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HEPTALYSIS</a:t>
            </a:r>
            <a:endParaRPr lang="en-US" dirty="0"/>
          </a:p>
        </p:txBody>
      </p:sp>
      <p:sp>
        <p:nvSpPr>
          <p:cNvPr id="3" name="Content Placeholder 2"/>
          <p:cNvSpPr>
            <a:spLocks noGrp="1"/>
          </p:cNvSpPr>
          <p:nvPr>
            <p:ph idx="1"/>
          </p:nvPr>
        </p:nvSpPr>
        <p:spPr/>
        <p:txBody>
          <a:bodyPr>
            <a:normAutofit lnSpcReduction="10000"/>
          </a:bodyPr>
          <a:lstStyle/>
          <a:p>
            <a:pPr lvl="0"/>
            <a:r>
              <a:rPr lang="en-US" dirty="0" smtClean="0"/>
              <a:t>It </a:t>
            </a:r>
            <a:r>
              <a:rPr lang="en-US" dirty="0"/>
              <a:t>is used to perform overall analysis of Early Stage Business on 7 categories. They are:</a:t>
            </a:r>
          </a:p>
          <a:p>
            <a:pPr lvl="1"/>
            <a:r>
              <a:rPr lang="en-US" dirty="0"/>
              <a:t>Human </a:t>
            </a:r>
            <a:r>
              <a:rPr lang="en-US" dirty="0" smtClean="0"/>
              <a:t>Capital</a:t>
            </a:r>
            <a:endParaRPr lang="en-US" dirty="0"/>
          </a:p>
          <a:p>
            <a:pPr lvl="1"/>
            <a:r>
              <a:rPr lang="en-US" dirty="0"/>
              <a:t>Execution </a:t>
            </a:r>
            <a:r>
              <a:rPr lang="en-US" dirty="0" smtClean="0"/>
              <a:t>Plan</a:t>
            </a:r>
            <a:endParaRPr lang="en-US" dirty="0"/>
          </a:p>
          <a:p>
            <a:pPr lvl="1"/>
            <a:r>
              <a:rPr lang="en-US" dirty="0" smtClean="0"/>
              <a:t>Product</a:t>
            </a:r>
            <a:endParaRPr lang="en-US" dirty="0"/>
          </a:p>
          <a:p>
            <a:pPr lvl="1"/>
            <a:r>
              <a:rPr lang="en-US" dirty="0"/>
              <a:t>Market </a:t>
            </a:r>
            <a:r>
              <a:rPr lang="en-US" dirty="0" smtClean="0"/>
              <a:t>opportunity</a:t>
            </a:r>
            <a:endParaRPr lang="en-US" dirty="0"/>
          </a:p>
          <a:p>
            <a:pPr lvl="1"/>
            <a:r>
              <a:rPr lang="en-US" dirty="0" smtClean="0"/>
              <a:t>Financial Engine</a:t>
            </a:r>
            <a:endParaRPr lang="en-US" dirty="0"/>
          </a:p>
          <a:p>
            <a:pPr lvl="1"/>
            <a:r>
              <a:rPr lang="en-US" dirty="0"/>
              <a:t>Margin of </a:t>
            </a:r>
            <a:r>
              <a:rPr lang="en-US" dirty="0" smtClean="0"/>
              <a:t>safety</a:t>
            </a:r>
            <a:endParaRPr lang="en-US" dirty="0"/>
          </a:p>
          <a:p>
            <a:pPr lvl="1"/>
            <a:r>
              <a:rPr lang="en-US" dirty="0"/>
              <a:t>Potential </a:t>
            </a:r>
            <a:r>
              <a:rPr lang="en-US" dirty="0" smtClean="0"/>
              <a:t>return</a:t>
            </a:r>
            <a:endParaRPr lang="en-US" dirty="0"/>
          </a:p>
          <a:p>
            <a:endParaRPr lang="en-US" dirty="0"/>
          </a:p>
        </p:txBody>
      </p:sp>
      <p:pic>
        <p:nvPicPr>
          <p:cNvPr id="4" name="Picture 2" descr="D:\Web\Play PPT\logo\pptlogo.png"/>
          <p:cNvPicPr>
            <a:picLocks noChangeAspect="1" noChangeArrowheads="1"/>
          </p:cNvPicPr>
          <p:nvPr/>
        </p:nvPicPr>
        <p:blipFill>
          <a:blip r:embed="rId2"/>
          <a:srcRect/>
          <a:stretch>
            <a:fillRect/>
          </a:stretch>
        </p:blipFill>
        <p:spPr bwMode="auto">
          <a:xfrm>
            <a:off x="7086600" y="6248400"/>
            <a:ext cx="1905000" cy="425389"/>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MOST</a:t>
            </a:r>
            <a:endParaRPr lang="en-US" dirty="0"/>
          </a:p>
        </p:txBody>
      </p:sp>
      <p:sp>
        <p:nvSpPr>
          <p:cNvPr id="3" name="Content Placeholder 2"/>
          <p:cNvSpPr>
            <a:spLocks noGrp="1"/>
          </p:cNvSpPr>
          <p:nvPr>
            <p:ph idx="1"/>
          </p:nvPr>
        </p:nvSpPr>
        <p:spPr/>
        <p:txBody>
          <a:bodyPr/>
          <a:lstStyle/>
          <a:p>
            <a:pPr lvl="0"/>
            <a:r>
              <a:rPr lang="en-US" dirty="0" smtClean="0"/>
              <a:t>Used </a:t>
            </a:r>
            <a:r>
              <a:rPr lang="en-US" dirty="0"/>
              <a:t>for performing Internal Environmental Analysis.</a:t>
            </a:r>
          </a:p>
          <a:p>
            <a:pPr lvl="1"/>
            <a:r>
              <a:rPr lang="en-US" dirty="0"/>
              <a:t>M – </a:t>
            </a:r>
            <a:r>
              <a:rPr lang="en-US" dirty="0" smtClean="0"/>
              <a:t>Mission</a:t>
            </a:r>
            <a:endParaRPr lang="en-US" dirty="0"/>
          </a:p>
          <a:p>
            <a:pPr lvl="1"/>
            <a:r>
              <a:rPr lang="en-US" dirty="0"/>
              <a:t>O – </a:t>
            </a:r>
            <a:r>
              <a:rPr lang="en-US" dirty="0" smtClean="0"/>
              <a:t>Objective</a:t>
            </a:r>
            <a:endParaRPr lang="en-US" dirty="0"/>
          </a:p>
          <a:p>
            <a:pPr lvl="1"/>
            <a:r>
              <a:rPr lang="en-US" dirty="0"/>
              <a:t>S – </a:t>
            </a:r>
            <a:r>
              <a:rPr lang="en-US" dirty="0" smtClean="0"/>
              <a:t>Strategies</a:t>
            </a:r>
            <a:endParaRPr lang="en-US" dirty="0"/>
          </a:p>
          <a:p>
            <a:pPr lvl="1"/>
            <a:r>
              <a:rPr lang="en-US" dirty="0"/>
              <a:t>T – </a:t>
            </a:r>
            <a:r>
              <a:rPr lang="en-US" dirty="0" smtClean="0"/>
              <a:t>Tactics</a:t>
            </a:r>
            <a:endParaRPr lang="en-US" dirty="0"/>
          </a:p>
          <a:p>
            <a:endParaRPr lang="en-US" dirty="0"/>
          </a:p>
        </p:txBody>
      </p:sp>
      <p:pic>
        <p:nvPicPr>
          <p:cNvPr id="4" name="Picture 2" descr="D:\Web\Play PPT\logo\pptlogo.png"/>
          <p:cNvPicPr>
            <a:picLocks noChangeAspect="1" noChangeArrowheads="1"/>
          </p:cNvPicPr>
          <p:nvPr/>
        </p:nvPicPr>
        <p:blipFill>
          <a:blip r:embed="rId2"/>
          <a:srcRect/>
          <a:stretch>
            <a:fillRect/>
          </a:stretch>
        </p:blipFill>
        <p:spPr bwMode="auto">
          <a:xfrm>
            <a:off x="7086600" y="6248400"/>
            <a:ext cx="1905000" cy="425389"/>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SWOT</a:t>
            </a:r>
            <a:endParaRPr lang="en-US" dirty="0"/>
          </a:p>
        </p:txBody>
      </p:sp>
      <p:sp>
        <p:nvSpPr>
          <p:cNvPr id="3" name="Content Placeholder 2"/>
          <p:cNvSpPr>
            <a:spLocks noGrp="1"/>
          </p:cNvSpPr>
          <p:nvPr>
            <p:ph idx="1"/>
          </p:nvPr>
        </p:nvSpPr>
        <p:spPr/>
        <p:txBody>
          <a:bodyPr/>
          <a:lstStyle/>
          <a:p>
            <a:pPr lvl="0"/>
            <a:r>
              <a:rPr lang="en-US" dirty="0" smtClean="0"/>
              <a:t>Used </a:t>
            </a:r>
            <a:r>
              <a:rPr lang="en-US" dirty="0"/>
              <a:t>for identifying threats in both external and internal.</a:t>
            </a:r>
          </a:p>
          <a:p>
            <a:pPr lvl="1"/>
            <a:r>
              <a:rPr lang="en-US" dirty="0"/>
              <a:t>S – </a:t>
            </a:r>
            <a:r>
              <a:rPr lang="en-US" dirty="0" smtClean="0"/>
              <a:t>Strengths</a:t>
            </a:r>
            <a:endParaRPr lang="en-US" dirty="0"/>
          </a:p>
          <a:p>
            <a:pPr lvl="1"/>
            <a:r>
              <a:rPr lang="en-US" dirty="0"/>
              <a:t>W – </a:t>
            </a:r>
            <a:r>
              <a:rPr lang="en-US" dirty="0" smtClean="0"/>
              <a:t>Weakness</a:t>
            </a:r>
            <a:endParaRPr lang="en-US" dirty="0"/>
          </a:p>
          <a:p>
            <a:pPr lvl="1"/>
            <a:r>
              <a:rPr lang="en-US" dirty="0"/>
              <a:t>O – Opportunities</a:t>
            </a:r>
          </a:p>
          <a:p>
            <a:pPr lvl="1"/>
            <a:r>
              <a:rPr lang="en-US" dirty="0"/>
              <a:t>T – </a:t>
            </a:r>
            <a:r>
              <a:rPr lang="en-US" dirty="0" smtClean="0"/>
              <a:t>Threats</a:t>
            </a:r>
            <a:endParaRPr lang="en-US" dirty="0"/>
          </a:p>
          <a:p>
            <a:endParaRPr lang="en-US" dirty="0"/>
          </a:p>
        </p:txBody>
      </p:sp>
      <p:pic>
        <p:nvPicPr>
          <p:cNvPr id="4" name="Picture 2" descr="D:\Web\Play PPT\logo\pptlogo.png"/>
          <p:cNvPicPr>
            <a:picLocks noChangeAspect="1" noChangeArrowheads="1"/>
          </p:cNvPicPr>
          <p:nvPr/>
        </p:nvPicPr>
        <p:blipFill>
          <a:blip r:embed="rId2"/>
          <a:srcRect/>
          <a:stretch>
            <a:fillRect/>
          </a:stretch>
        </p:blipFill>
        <p:spPr bwMode="auto">
          <a:xfrm>
            <a:off x="7086600" y="6248400"/>
            <a:ext cx="1905000" cy="425389"/>
          </a:xfrm>
          <a:prstGeom prst="rect">
            <a:avLst/>
          </a:prstGeom>
          <a:noFill/>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TotalTime>
  <Words>468</Words>
  <Application>Microsoft Office PowerPoint</Application>
  <PresentationFormat>On-screen Show (4:3)</PresentationFormat>
  <Paragraphs>96</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Business Analysis</vt:lpstr>
      <vt:lpstr>What is Business Analysis?</vt:lpstr>
      <vt:lpstr>Business Analyst (BA)</vt:lpstr>
      <vt:lpstr>Role of Business Analyst</vt:lpstr>
      <vt:lpstr>Techniques in Business Analysis</vt:lpstr>
      <vt:lpstr>PESTLE</vt:lpstr>
      <vt:lpstr>HEPTALYSIS</vt:lpstr>
      <vt:lpstr>MOST</vt:lpstr>
      <vt:lpstr>SWOT</vt:lpstr>
      <vt:lpstr>6 Thinking hats of de Bono</vt:lpstr>
      <vt:lpstr>5 Why’s</vt:lpstr>
      <vt:lpstr>MoSCoW</vt:lpstr>
      <vt:lpstr>VPEC-T</vt:lpstr>
      <vt:lpstr>Business Process Improvement </vt:lpstr>
      <vt:lpstr>Conclusion</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Business Analysis</dc:title>
  <dc:creator>YOGESH</dc:creator>
  <cp:lastModifiedBy>YOGESH</cp:lastModifiedBy>
  <cp:revision>6</cp:revision>
  <dcterms:created xsi:type="dcterms:W3CDTF">2013-10-21T10:22:20Z</dcterms:created>
  <dcterms:modified xsi:type="dcterms:W3CDTF">2013-10-21T10:54:40Z</dcterms:modified>
</cp:coreProperties>
</file>