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4A1C096-5337-4055-9445-74B8B13126AD}" type="datetimeFigureOut">
              <a:rPr lang="en-US" smtClean="0"/>
              <a:pPr/>
              <a:t>10/6/2013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A337F9-E7DC-4381-B608-56CAE503D59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A1C096-5337-4055-9445-74B8B13126AD}" type="datetimeFigureOut">
              <a:rPr lang="en-US" smtClean="0"/>
              <a:pPr/>
              <a:t>10/6/2013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A337F9-E7DC-4381-B608-56CAE503D59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A1C096-5337-4055-9445-74B8B13126AD}" type="datetimeFigureOut">
              <a:rPr lang="en-US" smtClean="0"/>
              <a:pPr/>
              <a:t>10/6/2013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A337F9-E7DC-4381-B608-56CAE503D59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4A1C096-5337-4055-9445-74B8B13126AD}" type="datetimeFigureOut">
              <a:rPr lang="en-US" smtClean="0"/>
              <a:pPr/>
              <a:t>10/6/2013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A337F9-E7DC-4381-B608-56CAE503D59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A1C096-5337-4055-9445-74B8B13126AD}" type="datetimeFigureOut">
              <a:rPr lang="en-US" smtClean="0"/>
              <a:pPr/>
              <a:t>10/6/2013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A337F9-E7DC-4381-B608-56CAE503D59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4A1C096-5337-4055-9445-74B8B13126AD}" type="datetimeFigureOut">
              <a:rPr lang="en-US" smtClean="0"/>
              <a:pPr/>
              <a:t>10/6/2013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A337F9-E7DC-4381-B608-56CAE503D59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4A1C096-5337-4055-9445-74B8B13126AD}" type="datetimeFigureOut">
              <a:rPr lang="en-US" smtClean="0"/>
              <a:pPr/>
              <a:t>10/6/2013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A337F9-E7DC-4381-B608-56CAE503D59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4A1C096-5337-4055-9445-74B8B13126AD}" type="datetimeFigureOut">
              <a:rPr lang="en-US" smtClean="0"/>
              <a:pPr/>
              <a:t>10/6/2013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A337F9-E7DC-4381-B608-56CAE503D59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A1C096-5337-4055-9445-74B8B13126AD}" type="datetimeFigureOut">
              <a:rPr lang="en-US" smtClean="0"/>
              <a:pPr/>
              <a:t>10/6/2013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A337F9-E7DC-4381-B608-56CAE503D59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A1C096-5337-4055-9445-74B8B13126AD}" type="datetimeFigureOut">
              <a:rPr lang="en-US" smtClean="0"/>
              <a:pPr/>
              <a:t>10/6/2013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A337F9-E7DC-4381-B608-56CAE503D59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A1C096-5337-4055-9445-74B8B13126AD}" type="datetimeFigureOut">
              <a:rPr lang="en-US" smtClean="0"/>
              <a:pPr/>
              <a:t>10/6/2013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A337F9-E7DC-4381-B608-56CAE503D59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A1C096-5337-4055-9445-74B8B13126AD}" type="datetimeFigureOut">
              <a:rPr lang="en-US" smtClean="0"/>
              <a:pPr/>
              <a:t>10/6/2013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A337F9-E7DC-4381-B608-56CAE503D59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smtClean="0"/>
              <a:t>Facebook Thrift</a:t>
            </a:r>
            <a:endParaRPr lang="en-US" dirty="0"/>
          </a:p>
        </p:txBody>
      </p:sp>
      <p:pic>
        <p:nvPicPr>
          <p:cNvPr id="1026" name="Picture 2" descr="D:\Web\Play PPT\logo\pptlogo.png"/>
          <p:cNvPicPr>
            <a:picLocks noChangeAspect="1" noChangeArrowheads="1"/>
          </p:cNvPicPr>
          <p:nvPr/>
        </p:nvPicPr>
        <p:blipFill>
          <a:blip r:embed="rId2"/>
          <a:srcRect/>
          <a:stretch>
            <a:fillRect/>
          </a:stretch>
        </p:blipFill>
        <p:spPr bwMode="auto">
          <a:xfrm>
            <a:off x="2743200" y="5715000"/>
            <a:ext cx="3753670" cy="838200"/>
          </a:xfrm>
          <a:prstGeom prst="rect">
            <a:avLst/>
          </a:prstGeom>
          <a:noFill/>
        </p:spPr>
      </p:pic>
      <p:pic>
        <p:nvPicPr>
          <p:cNvPr id="5122" name="Picture 2" descr="http://files.softicons.com/download/social-media-icons/extreme-grunge-social-icons-by-nikola-lazarevic/png/256x256/facebook.png"/>
          <p:cNvPicPr>
            <a:picLocks noChangeAspect="1" noChangeArrowheads="1"/>
          </p:cNvPicPr>
          <p:nvPr/>
        </p:nvPicPr>
        <p:blipFill>
          <a:blip r:embed="rId3"/>
          <a:srcRect/>
          <a:stretch>
            <a:fillRect/>
          </a:stretch>
        </p:blipFill>
        <p:spPr bwMode="auto">
          <a:xfrm>
            <a:off x="3276600" y="2286000"/>
            <a:ext cx="2438400" cy="24384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Logging</a:t>
            </a:r>
            <a:endParaRPr lang="en-US" dirty="0"/>
          </a:p>
        </p:txBody>
      </p:sp>
      <p:sp>
        <p:nvSpPr>
          <p:cNvPr id="3" name="Content Placeholder 2"/>
          <p:cNvSpPr>
            <a:spLocks noGrp="1"/>
          </p:cNvSpPr>
          <p:nvPr>
            <p:ph idx="1"/>
          </p:nvPr>
        </p:nvSpPr>
        <p:spPr/>
        <p:txBody>
          <a:bodyPr>
            <a:normAutofit fontScale="92500"/>
          </a:bodyPr>
          <a:lstStyle/>
          <a:p>
            <a:r>
              <a:rPr lang="en-US" dirty="0" smtClean="0"/>
              <a:t>The Thrift </a:t>
            </a:r>
            <a:r>
              <a:rPr lang="en-US" dirty="0" err="1" smtClean="0"/>
              <a:t>Tfile</a:t>
            </a:r>
            <a:r>
              <a:rPr lang="en-US" dirty="0" smtClean="0"/>
              <a:t> Transport </a:t>
            </a:r>
            <a:r>
              <a:rPr lang="en-US" dirty="0" smtClean="0"/>
              <a:t>functionality is used for structured logging. </a:t>
            </a:r>
            <a:endParaRPr lang="en-US" dirty="0" smtClean="0"/>
          </a:p>
          <a:p>
            <a:r>
              <a:rPr lang="en-US" dirty="0" smtClean="0"/>
              <a:t>Each </a:t>
            </a:r>
            <a:r>
              <a:rPr lang="en-US" dirty="0" smtClean="0"/>
              <a:t>service function definition along with its parameters can be considered to be a structured log entry identified by the function name. </a:t>
            </a:r>
            <a:endParaRPr lang="en-US" dirty="0" smtClean="0"/>
          </a:p>
          <a:p>
            <a:r>
              <a:rPr lang="en-US" dirty="0" smtClean="0"/>
              <a:t>This </a:t>
            </a:r>
            <a:r>
              <a:rPr lang="en-US" dirty="0" smtClean="0"/>
              <a:t>log can then be used for a variety of purposes, including online and offline processing, stats aggregation and as a redo log.</a:t>
            </a:r>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6553200" y="6096000"/>
            <a:ext cx="2388699" cy="5334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Thrift has enabled </a:t>
            </a:r>
            <a:r>
              <a:rPr lang="en-US" dirty="0" err="1" smtClean="0"/>
              <a:t>Facebook</a:t>
            </a:r>
            <a:r>
              <a:rPr lang="en-US" dirty="0" smtClean="0"/>
              <a:t> to build scalable backend services efficiently by enabling engineers to divide and conquer</a:t>
            </a:r>
            <a:r>
              <a:rPr lang="en-US" dirty="0" smtClean="0"/>
              <a:t>.</a:t>
            </a:r>
          </a:p>
          <a:p>
            <a:r>
              <a:rPr lang="en-US" dirty="0" smtClean="0"/>
              <a:t>Finally Thrift has been added to Apache Software Foundation as the Apache Thrift Project , making it open source framework for cross-language services implementation.</a:t>
            </a:r>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6553200" y="6096000"/>
            <a:ext cx="2388699" cy="5334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a:xfrm>
            <a:off x="457200" y="4191000"/>
            <a:ext cx="8229600" cy="685799"/>
          </a:xfrm>
        </p:spPr>
        <p:txBody>
          <a:bodyPr/>
          <a:lstStyle/>
          <a:p>
            <a:pPr algn="ctr">
              <a:buNone/>
            </a:pPr>
            <a:r>
              <a:rPr lang="en-US" dirty="0" smtClean="0">
                <a:solidFill>
                  <a:schemeClr val="accent6">
                    <a:lumMod val="75000"/>
                  </a:schemeClr>
                </a:solidFill>
              </a:rPr>
              <a:t>www.playppt.com</a:t>
            </a:r>
            <a:endParaRPr lang="en-US" dirty="0">
              <a:solidFill>
                <a:schemeClr val="accent6">
                  <a:lumMod val="75000"/>
                </a:schemeClr>
              </a:solidFill>
            </a:endParaRPr>
          </a:p>
        </p:txBody>
      </p:sp>
      <p:pic>
        <p:nvPicPr>
          <p:cNvPr id="4" name="Picture 2" descr="D:\Web\Play PPT\logo\pptlogo.png"/>
          <p:cNvPicPr>
            <a:picLocks noChangeAspect="1" noChangeArrowheads="1"/>
          </p:cNvPicPr>
          <p:nvPr/>
        </p:nvPicPr>
        <p:blipFill>
          <a:blip r:embed="rId2"/>
          <a:srcRect/>
          <a:stretch>
            <a:fillRect/>
          </a:stretch>
        </p:blipFill>
        <p:spPr bwMode="auto">
          <a:xfrm>
            <a:off x="2743200" y="2971800"/>
            <a:ext cx="3753670" cy="8382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smtClean="0"/>
              <a:t>What is Facebook Thrift?</a:t>
            </a:r>
            <a:endParaRPr lang="en-US" dirty="0"/>
          </a:p>
        </p:txBody>
      </p:sp>
      <p:sp>
        <p:nvSpPr>
          <p:cNvPr id="2" name="Content Placeholder 1"/>
          <p:cNvSpPr>
            <a:spLocks noGrp="1"/>
          </p:cNvSpPr>
          <p:nvPr>
            <p:ph idx="1"/>
          </p:nvPr>
        </p:nvSpPr>
        <p:spPr/>
        <p:txBody>
          <a:bodyPr>
            <a:normAutofit fontScale="92500" lnSpcReduction="10000"/>
          </a:bodyPr>
          <a:lstStyle/>
          <a:p>
            <a:r>
              <a:rPr lang="en-US" dirty="0" smtClean="0"/>
              <a:t>A software library with set of code generation tool developed by </a:t>
            </a:r>
            <a:r>
              <a:rPr lang="en-US" dirty="0" err="1" smtClean="0"/>
              <a:t>Facebook</a:t>
            </a:r>
            <a:r>
              <a:rPr lang="en-US" dirty="0" smtClean="0"/>
              <a:t> (Palo Alto, California) to expedite development and implementation of scalable and efficient backend services.</a:t>
            </a:r>
          </a:p>
          <a:p>
            <a:r>
              <a:rPr lang="en-US" dirty="0" smtClean="0"/>
              <a:t>Thrift is designed to be as simple as possible for the developers who can define all the necessary data structures and interfaces for a complex service in a single short file. </a:t>
            </a:r>
          </a:p>
          <a:p>
            <a:r>
              <a:rPr lang="en-US" dirty="0" smtClean="0"/>
              <a:t>This file is called as Thrift Interface Definition Logic File or Thrift IDL File.</a:t>
            </a:r>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6553200" y="6096000"/>
            <a:ext cx="2388699" cy="5334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smtClean="0"/>
              <a:t>Goal of Facebook Thrift</a:t>
            </a:r>
            <a:endParaRPr lang="en-US" dirty="0"/>
          </a:p>
        </p:txBody>
      </p:sp>
      <p:sp>
        <p:nvSpPr>
          <p:cNvPr id="2" name="Content Placeholder 1"/>
          <p:cNvSpPr>
            <a:spLocks noGrp="1"/>
          </p:cNvSpPr>
          <p:nvPr>
            <p:ph idx="1"/>
          </p:nvPr>
        </p:nvSpPr>
        <p:spPr/>
        <p:txBody>
          <a:bodyPr>
            <a:normAutofit fontScale="85000" lnSpcReduction="10000"/>
          </a:bodyPr>
          <a:lstStyle/>
          <a:p>
            <a:r>
              <a:rPr lang="en-US" dirty="0" smtClean="0"/>
              <a:t>The primary goal of thrift is to enable efficient and reliable communication across programming languages by abstracting the portions of each language that tend to require the most customization into a common library that is implemented in each language. </a:t>
            </a:r>
          </a:p>
          <a:p>
            <a:r>
              <a:rPr lang="en-US" dirty="0" smtClean="0"/>
              <a:t>This is done by allowing the users to define the data types and service interfaces in a common Interface Definition Logic File (IDL File) which is supposed to be language neutral file and it generates all the necessary code to build Remote Procedure Calls to clients and servers. </a:t>
            </a:r>
          </a:p>
        </p:txBody>
      </p:sp>
      <p:pic>
        <p:nvPicPr>
          <p:cNvPr id="4" name="Picture 2" descr="D:\Web\Play PPT\logo\pptlogo.png"/>
          <p:cNvPicPr>
            <a:picLocks noChangeAspect="1" noChangeArrowheads="1"/>
          </p:cNvPicPr>
          <p:nvPr/>
        </p:nvPicPr>
        <p:blipFill>
          <a:blip r:embed="rId2"/>
          <a:srcRect/>
          <a:stretch>
            <a:fillRect/>
          </a:stretch>
        </p:blipFill>
        <p:spPr bwMode="auto">
          <a:xfrm>
            <a:off x="6553200" y="6096000"/>
            <a:ext cx="2388699" cy="5334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smtClean="0"/>
              <a:t>Features of Thrift Design</a:t>
            </a:r>
            <a:endParaRPr lang="en-US" dirty="0"/>
          </a:p>
        </p:txBody>
      </p:sp>
      <p:sp>
        <p:nvSpPr>
          <p:cNvPr id="2" name="Content Placeholder 1"/>
          <p:cNvSpPr>
            <a:spLocks noGrp="1"/>
          </p:cNvSpPr>
          <p:nvPr>
            <p:ph idx="1"/>
          </p:nvPr>
        </p:nvSpPr>
        <p:spPr/>
        <p:txBody>
          <a:bodyPr>
            <a:normAutofit lnSpcReduction="10000"/>
          </a:bodyPr>
          <a:lstStyle/>
          <a:p>
            <a:r>
              <a:rPr lang="en-US" dirty="0" smtClean="0"/>
              <a:t>The developers identified some important features while evaluating the technical challenges of cross language interactions in a networked environment.</a:t>
            </a:r>
          </a:p>
          <a:p>
            <a:pPr lvl="1"/>
            <a:r>
              <a:rPr lang="en-US" dirty="0" smtClean="0"/>
              <a:t>Types</a:t>
            </a:r>
          </a:p>
          <a:p>
            <a:pPr lvl="1"/>
            <a:r>
              <a:rPr lang="en-US" dirty="0" smtClean="0"/>
              <a:t>Transport</a:t>
            </a:r>
          </a:p>
          <a:p>
            <a:pPr lvl="1"/>
            <a:r>
              <a:rPr lang="en-US" dirty="0" smtClean="0"/>
              <a:t>Protocol</a:t>
            </a:r>
          </a:p>
          <a:p>
            <a:pPr lvl="1"/>
            <a:r>
              <a:rPr lang="en-US" dirty="0" smtClean="0"/>
              <a:t>Versioning</a:t>
            </a:r>
          </a:p>
          <a:p>
            <a:pPr lvl="1"/>
            <a:r>
              <a:rPr lang="en-US" dirty="0" smtClean="0"/>
              <a:t>Processor</a:t>
            </a:r>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6553200" y="6096000"/>
            <a:ext cx="2388699" cy="5334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838200"/>
          </a:xfrm>
        </p:spPr>
        <p:txBody>
          <a:bodyPr/>
          <a:lstStyle/>
          <a:p>
            <a:r>
              <a:rPr smtClean="0"/>
              <a:t>Thrift Design</a:t>
            </a:r>
            <a:endParaRPr lang="en-US" dirty="0"/>
          </a:p>
        </p:txBody>
      </p:sp>
      <p:sp>
        <p:nvSpPr>
          <p:cNvPr id="17410" name="AutoShape 2" descr="data:image/jpeg;base64,/9j/4AAQSkZJRgABAQAAAQABAAD/2wCEAAkGBhQSEBUUEhIRFBUWGBkXGBYWFxYWFxcXFxsbFhYYFxkXHSYeGhojGxUWIDsgIycqLCwsGB4xNTAqNSYrLSkBCQoKDgwOFA8PGCwcFBwpKSkpKSkpKSkpKSwpKSkpKSkpKSkpKSkpKSkpKSkpKSksKSkpKSksKSkpKSkpKSkpKf/AABEIALcBEwMBIgACEQEDEQH/xAAbAAACAwEBAQAAAAAAAAAAAAAABAIDBQEGB//EAEwQAAIBAgQBBgkKBQEGBQUAAAECAwARBBIhMQUTIkFRUpEUFTIzQlNhk9IGI3FygZKhstHTVGNzgrGzNENiZKPBFiSUwuJEouHw8f/EABcBAQEBAQAAAAAAAAAAAAAAAAABAgP/xAAaEQEBAQEBAQEAAAAAAAAAAAAAARESITEC/9oADAMBAAIRAxEAPwD7jXlX+UmKjJL4R5A00qIsaOrCONyisxOYEsMpF8gtci429VRQePxHyyxI8jAyECxLZZyrAgmy/MhxrYXKbg3AFmM5vljiNQvD573YAkOQCDlAICatY59DkyjRy3Nr1tFB5jE8axhw0EscAR25TlYXikdlKRyOuqstrtEqekCZBYnTNTP8pMaVsmCyvcIS3KslzyvOACA5ByaG/wDxgdOavW0UCXB8W8uHjeVOTkZQWTnc1ukc8A/h371nYDBxmKO8cfkL6C9keyt6vP4TGZY0Uxz3VVB+ZmOoAB1C2Na/KUtieK4WORkdVUpYEmK63Zc4AKqbnKQbVBePYE+lD0m3JG9h02yfR3jrF9Bsap3jmP0wTH2djqqJxKeql/8ATy9NwfQ6ie89daZSwawyoHRIyrXsci62JW+21wa7h544sQVsFLRpZVXVrNJfRR0XGvtoHEF9XP7ib4KtwIEkj3RsuRB85GygkM50DgXtcd9S/FhqLi8TKDyii4BsSARfoPtpXiGIjkaJQ0b88m2jbRya2rUjjCgAAAAWAGgAGwFJcWa3JtlcgOb5VZyLo4vZQTuR31mNVR4FH6uP7i/pWXNxfCo7I6KpViusQIZgENlKg7iRN7bnqNnZOLKtrrOLkAfMTak7DyK6cavq5vcTfBW/GCnCuI4bEFhHGLpa+aILob2IJGo0NaK4KO/m4/uL+lUNxBFBPJzAAankJthr0JUk4mpsQk9tDfkZtvuU8Ghwj/Z4v6aflFN0rwtCIIwQQQiAg7ghRcGmq5tiiiigKKKWl4iqsV55ItfKjta+o1UEUDNFZK/KnDkXEml8vkv5XVtvodKsf5QwgXLEDrKv7PZ7R3jroNKis5+PwgElmAGpJR9AL36PYe49VXLxNCQLSC5sLxyAX+krYbUDdFFFAUUUUBRRRQFFFFAUUUUBRRRQFFFFAUWoooC1FqKKAtRWcvEJDchI7XYC8jA81ivRGequ+Gy9iL3jft1cqavbGHMyrG7ZbAkFALkA+kwOxFc8Kb1MnfH8dKRTShnOSLnEHzjaWUL6v2Vb4bL2IveN+3TKa5ikaXKOTdbMLkmO2XZwbMTYi4rQtSWHxzGQIyKLqzAqxbySosQVHb/CnqiqMbCWjYDyrc09TDVT9hAP2VTBKyqFEMlgAN4+j++nazl4hIb2SOwZl1dgeaxW9gh7PXQX+FN6mTvj+Op4fE5iwKspW2hy9O3kk9Rpbw2XsRe8b9uq0mlDs2SLnBRblG0tf+X7auVNalFZ/hsvYi9437dTw+NcyBWRBdWN1ct5JUWsUHb/AAphq2XFkNlCMxsCbZRYEkDymHZNIQuTJKSpU5l0NifIXskinU8+31E/M9K4jDSiRiixMrWPOdlIIAW1hG3V10hXmMXwtVlcDhvKIDzXVyL5kJfNmOvOULYA9HTYVXFg0Oq8KcBwCTnCbZLAi99h0jcEdLVoYv5KSviDPmKOcosmJdVsuW+nIX1yLfXoqqT5JYrLZcRKDawJxLsLhQtyBCCdr7jXXe99bEwvFwtGdUPDCqllu7PoBqToDc2PXp1ejf0828f9Rf8AvWPh/k3iUkRlkuFJLI2IkZXupUackANTfY7fbWumGmLJnWJVDBiRIzHS+wMY/wA02GNaiiisNCiiigKKKKAooooCiluIylYZGU2IViDpobaHXSq3jsbHEOD1HkR7OxQO0UnyJ0+ffXbzWturma1LwRvXS90XwUDVFK+CN66Xui+CjBMbyBmLZXsCcoNiiN6IA3Y0DVFFFAUUUUGThfJ/uf8AO1I4vBYjOxixCqCQQrrnAA5PQdXky7dsdmtI8HNzaeZQSTYCEgZiWIGaMm1ydzSmAwEj582In0YjyYBtuPNa26+mt7GcINgsdfTEw211MQvtYaWt169B6CObWhw7DzLm5aUSE2tZQgXVrgAa2sV3J2NWQ8Ncs48In5pAGkHSoPqusmqo8BIZ2TwifKFB8mDp2N+S6TnFujJ7abDDUP8AtCf05PzRVp0jhOG5HzmWRzYqM3JgAEgnyEXsjenqzVgNZOF2P15f9R61qzW4ObkrPMoJLWAhIBYljbNGTuTuaS4WMrG4HFFmMWJRAdVVow1ubbU7kZtah4BjA1xioyCdQYxpqui6aaBt77/QRseJ2/iZ+6D9qjxO38TP3QftVrYmE+GQTrfl5Y5NFtlTJYi+b7Dp3Gp4qKRpEETqhyyXuL3F49ATcKb21Kt9HSGfE7fxM/dB+1VuF4ZkfMZZHIBADCMAZipPkIuvNFS0wtwiGVZHErBjlFrXJALykAsbZtCPRW21a1Kp59vqJ+Z6WlkcyOBI6hSAAoTsg+kpPTUk1pp0V5b/AMTRhmVsRMpV2j1RNWQ5TYrGdL6C9r2PVVf/AIugvYYqU6XuEUgf9K9z7AaYmvW0V5d/lLEFUjEzNmYqoVEJZlKggXiHbXU2GtaZd1ZPnXN3AIIjsQb9SA/jTDWrRRRUUUUUUBRRRQFFFFApxbzEn1G/wahjODRSuryJmZNvsIYfiAackjDAhgCCLEEXBB0IIO4pPxFh/wCHg92n6UCMXyPw69Eh1vq7G3NZDa+1xI17b1XL8ioCpAacEknMJGvchh06W57aWtrWl4iw/wDDwe7T9KPEWH/h4Pdp+lAthPkvDG6uOULIbqWdmscuQ7+w/TsNgALocIGkmJL+WNndR5uPoVgKn4iw/wDDwe7T9KZw+FSNcsaIg3soCi/XYUFXDfI3Js8g1JJsHYDU6nQCmqxsLxyFM6s/kM5cgEqgaWS2dhcJ5J8q1Zi43CxRw8ryKl41YEoDmuBrcKek/jVk1LXrKQiw4dpCxk0ews8igDKuwVgKwDx3AXsXw46fIG3s5vtH+dqkOMYHobDnUDSMHU2Gtl08ofj1G15Nei8Xr1y+9l+KroIAgst9ydSSSTvckkmvLJxvAEXDQW6+T3+jm6/9+itjhkSrM+RVAMcZ5oAB50mulSw03hfOS/WX8i1ObBqzZjmBta6s63AuRfKRfc99Qwvly/WH5FrOjwiMXLIjHO+pVSd+sikmlrR8Xr1y+9l+KoYVMsrqC5GRDZmZtSZAbZibbDurC4lxTB4eRY5uRRmUsLxi2UXubhbDyT3jrFQTjWBN9YBY21jtfqtddRra46SBuRe8mvW0V57h74adc0SwsNjzFBBsGsQRcGzDvpqDDIs0ZVEXR/JUDoHUKcmteiiisqKKKKCibBqxucwNrXVnXTfXKRfc99IQw5ZJQMx5y7lmPkL0sSa1qVxHCoZGzPDE7bXZFY2GwuRVlxKTxeHYxuE5rsrBWsDZiOaTcEHW24NZPIY7NYHDBQbXdWLMoc6nJpmK69Au2wO274hw/wDDwe7T9Kqn4ZhEtniwq32zJEL23tce0VekxTw3CskSh1jD6luTXKhYm5YC3TufbV0w1j/qL/3qrwbA9nBd0NThXBIwZBhFYbFeSBHRoRr000xrUUp41h9dF99f1plHBAIIIOoI1BB2IrLSVFQllCgliFA3JIAH2ml/GsProvvr+tA3RSnjWH10X31/WjxrD66L76/rQN0UmeMwevh94n61ygammCqWbQKCTudBqdBrVHjFeqX3Uvw1zi3mJPqN/g03QK+MV6pfdS/DR4xXql91L8NZuL4xiI5CPBS6AtZkJJIAQqSMttSzCwueabA1VJ8o5xmtgJzpzdVFzz7huq2RNRcfOC2a1Br+MV6pfdS/DVsGJVwct9DY3DKQbA7MAdiO+rBWfDORJKBG7c8agpbzcfaYGgMFgY257IhcPIAxAJFpXIsTtue+s7DToI0DxyllVQb4eZrEAX15M9I6K2cAhCc4FSWdrGxIDOzC9iRsRTNqsuJY89GYVACwuABYAYWawHUPmqkZYvUvr/ys37XsFb9qLVejGAJYvUv/AOlm/a9g7hTfDJM0rkK4GRBzo3j1zObDOovoRt11qWoqWmFcL5cv1h+RazhiQjOGWa+djpDMwsTcWKoQfsNaOF8uX6y/kWmcw9lJcGHJiY28qORtLa4ac6Hcax7VEyxepfp/+lm6bg/7rpue89db1dtV6MYceLjXyY5V+jDzj2dEfUB3Vbhp88yWWXQMSWilQbAbuoH2Vr2oppgooorKiiiigKKKKCrEYlUtmvqbCysxJsTsoJ2BrPmxIaZbZxaOTdXX0ou0Bem8Z5cX1z/pyVRxFWEiMsbuMrqcpQEEmMjy2XsnarPqVXisWI0Z2zWUXOUFjYb2A1PXpWfB8pUeRY1We7ErcoVAK5r3J6sttNbnosbO8vJ/Dz98H71d8Ik/h5++D96t6zhlTqN67w6QLho2JsBEpJ9gUE0qJ5P4afvw/wC9VrxFcEVYWIhsRpoQliNNKz+qsQ4njVaMACTV4t45APOJ0lbCpyy5VJ1NgTYbmwvYe2ruKRFojlUsQyNYWBOV1Y2zEC9gdyKT5eT+Hn74P3qfmlZK/K8ZQ3IT2axHk636BrqR1DcBiNBWxg8SZI1cq6FhfK+jD6R+P29G1c8Ik/h5++D96ucvJ/DT9+H/AHq1qY8/xw/Pt/b+UUVbxPh08krMuHlsbbtB0AD1vsoqauPWY+EvE6ra7KQL6C5GlyAbD7Ko5bEeqg98/wCzT1FYaI8tiPVQe+f9mjlcR6qD3z/s09RQI8tiPVQe+f8AZqzAxOM5kCgs17KxYABVXcqvZ6qaooCiqp8SqWzEC+g9vTVXjKPtfgf0oGqKV8ZR9r8D+lVz8aiRSzPYDfRj/gUDZnXtL3iueEL2l7xWLhTG0XKBVYHO4IUXYZ2ItmtqR11mn5T4TLfKb2vk5K7WNrbDL0gb736jbXKa14poppJ422R0J51tcikWIPVY/aOmgfJ/CWAyrpb0zfS9rm+u53rKl+UuEVlVhbMFIPJi3OQSC48oc111Itc2vo1rsFxzCSsqxlGLGwAjO4DnUlbDzbd3tpya9FhVVVCIRZQABe9gNBrvV1ZOGiUYhbKo+bk2AHpRdVa1S+KKKKKgK4TbeuO4AJJAAFyTsANzWbxPGxtGFuDd4xax1+cXrFBoeEL2l7xR4QvaXvFed4jxXDwMFlCrdc18gIA529ud6DbAjbrF64+O4ZkzIoYZlQ2jF1LrnGYNY7Douei1a5TXpvCF7S94qauDsQforzOD41hJZBHG0bOQSByZFwBckEra1jVjcehwzTKQxYDlOTjXXIsa3bWy+idz0VLMNa3EEJaIBivPOoAP+7k6wRUnhYbzsPpEY/8AbS+K4lHni53pnoPq5PZXTLHJOmzWSTcf8UfWKircv/MH/pfDRl/5g/8AS+GocUnhw8TSvGMq2vlUE85gosPpYUlB8oMG7KqFGZiAAEO5IG5Funr66DQy/wDMH/pfDRLgWdSpmezAg6R7EW7NX+CJ2E+6Kp4a4XDxkkACNSTsAAooGybb1Dwhe0veKQ4jjY2QLcG8kQtY6/OJ1infBE7CfdFBLwhe0veKPCF7S94rz4+VmCylmsoUkG8Z9GxLc0Hm6r94dYrcigjZQyohBAIOUbHUdFBZy69pe8UV5LjeHXl35iej6I7IooPY0UUUBRRRQFFFFAriPOx/3f4pqlcR52P+7/FNUBXCK7SvhjFmCxkhTa+ZRrYHpPtoEYmZQQY5L5n2W4N3Yg3v1EVLlD6qX7v/AOac8Ik9UfvL+tHhEnqj95f1rXSYzVxSOXTk3YrZXUptcXAN9CLH8TVoa20UgttzNqjgsNKkjuUJDE2GZNixfnHpKlmA9hp/wiT1R+8v606MLYUMZlbI4ARwSwtqzRkDf/hPdWnSvhEnqj95f1qMmNZRdoiBpc5lNrm3X7azVOUUUUCvFPMS/Uf8prnEkJj0BJDIbDeyupP4A13inmJf6b/lNNCgyTJ/Kl+5VMuLTMImjfNIGIUp5SrYP7PTXvrcpKaEHERkgXCPY9WqD/3HvrXSYUjsvkwuOnRAN99voFW4fBLKJBLEGRmHNkUEGyKCcpuNwRWnRUt0wri/Li+uf9OSo4lisqNlZhlcHKL2JMZH5T3VziIbNFlIB5Q6kFh5uToBH+anycvrI/dt+5UVxsaDoY5T/ZR4YPVyfc//AHqrvJy+sj9237lHJy+sj9237lAeHfy5fuml3jK4IgixENiOohLEUxycvrI/dt+5UJ8LK6MpkjswINozexFtPnKCfEVJTQE2eNrDeyurH8AaPDv5cv3TTVFAjyyXvyL3ta/J62ve1+q+tWeHfy5fummqKDyvFcPI8zMsMpBtbQDYAdJ9lFeqooCisnDYmVkVjInOVW831gHt+2rOUl9Yvu//AJVcqa0qKzeUl9Yvu/8A51PDYh+UCsysCrHRcpBUqO0e0aYafoooqKVxHnY/7v8AFRxeLZXCoFPNLEsSNiBYWB66sxeGLZSrZWW9iRmGottcVnLC6zc983MNtBpzhc3sN9NLadZqxKZ8Ll7MX3m+GqoZJVLaRHM2bdtNAOz7KyRwzFhQBiwLDU8mHJNzc3cm1xbTYbAACiPAY30sVHvqBCu2a9r6HVbj2X6d61kTW0cZL2YvvN8NOYWbOita2ZQ1t7XF6w+GYSaNXE04m7PMCFRre5HlXuPotWvwvzEX1E/KKliw1RRRWVZkXEJGUMFjAO12a/282o4mWV1K2iF7dLdBv2fZVGHQnD2VsrFGAbskggH7Dr9lZ68KxY0GMAFl3iV2uAAxzN12vt01vIzrc8Ll7MX3m+Go+NCrqJAgDXAylixIF7Bct2Nr6DXSszC4HEh1MmKV1DElViVAQc1hfU6XH3R7SbOLkXjuRYlhYgEHm7XbRPrHa3WRSyGnuI8TiMEgEsdyji2Zb3sRa173vpam8ZiCiXABN1ABNhzmC66e2s3D4wiMHlDlA38HcKAPaObYdY06au4jFJkF5FIzx6ZLf7xem9YaWeFy9mL7zfDVTSyl1a0WgYWu3pFT2f8Ah/Gq8fh3dLRyGNrjnAX0vzhbrKk2PQcp1tY5w4djLC+MS+t/mVA9Ei1jfofckWbbSumRnW14XL2YvvN8NXYLEs+YMFBUgc0kg3UN0gdqs7h8Eqg8rKJCbWsgS3XtvfT8foDvDvKl+sv+mlZsJXeIzKrRFmVRyh1JAHm5OukuI8QgzB3aN0SORmsBJbnRgHKtz09VaGL8uL65/wBOSqceq8oudC6FHBGRpBqYyAQAeo79VZaInieAtcthQB1hBtc9I9hrvjDA9eHtmK3yLlLAKSA1rHR12PT7Da5cNhgWPIauAG+YkNwNALFLW1NWjkPUncnzD7nQnyNzYa+ygWTF4MuiBYs0gUoOStmDqWUglbbKftsNyK0OGNbDxk7cmmv9oqoSxc35pubbL8xJzbAgW5mlgxGnWagykYKxBBEFiCLEczYg0HOI46J0CiSNszxC2ZTe8iXFr66dFKJxTAG/mFsSCGQKebcHRlB9E/h1itTiQ+b0BNnjOgJNhIpOg1OgNJthsMSrGDVSWHzEg1IIJ0TU6nfroKRxDAm9jhmsGJyqrWCkA3yg21P+eo0HiGCyZwImXMVusWYZgnKEc1T6Ov4b00ogG0Nrgg/+XfY6keRsbCiRMOws0Fwbmxw7kXIyk2KdI0+ig89xWGPlSVVQpCkc22hUHa2m9cq/iqFpWKxy5dLWiltooHZ9lFBr4DzMf1E/KKUx/BzIxYTzR3y+QQLFM4BBPXyhuOmwrUXhcQFgCANAM76AdHlV3xbF7fvv8Vb6ZwthMPyaKmZmyi2Zjdj9J6TRyWaZecy8x/Jt2o+sGmfFsXt++/xVZh8Eim6jW1r3J0OvST1DuqWrIjhriR1LswCoRmtoSXB2A7IpulY/Pv8AUj/NJTJYddZV2lsTgQ7BszqQCOaRsbHW4PVV+cdYrO4fhkaKNiWJKKSeUfUkAn0qC3xX/Ml71+GszgvzpkBllNmuNhlVrhUbm+UMuY9IzitYYCPrb3j/ABUDhkYv5Qvqee+p2ued7BV2mIHhQ9ZL3r8NNwxBVCjZQAPoGgpfwGPrb3j/ABVDDKqzMATbIhsWZtbuPSJtsKgeoqOcdYqQNAgvCABYPKB0C407xXfFf8yXvX4aeqOcdYq6E/Ff8yXvX4anDw4KwYs7EXtmItrvsBTOcdYozjrFNC/FPMS/03/KatxGHDrlN9wdNCCCGB7wKq4p5iX+m/5TTNQJeK/5kvevw1S+AtIq8rLYqx3XcFAPR/4jWlnHWKQxGNUYqJOlkkttawMZN/o0+8Ku0xPxX/Ml71+Gr8LhBHexYljcljc7Bej2AVbnHWK6DU0J8RchoiFLfOHQZb+bk7RAqfhbepl74vjoxflxfXP+nJXcRiGDqqqGJDHVioAUqOhT2x3UHPC29TL3xfHR4W3qZe+L46OUl9XH7xv26OUl9XH7xv26A8Lb1MvfF8dU42Z3idRDJdlYDWLcggenV3KS+rj9437dW4WfOiva2ZQ1uq4vb8aC2iqcXiMi3AubqoF7aswUXPVdqr5SX1cfvG/boGqKV5SX1cfvG/bo5SX1cfvG/boGrUViYv5QtG5QxAkW2fTUX6U9tFBHA4OPko/m4/IT0F7I9lK4/iWFgkCSiJCy5gTGuXVsgFwNyej7acwkpWNAUlBCKD82+4UA9FTaRSbmNydrmJybXv2esA/ZXTxhHDRRSIrrHGVdQwPJqNGFxoRcaHprsTRxTKfm0uj9CrfnR99SE4GgSUD+m/w1ZhCWmByuAEYEsrLqSltwOo1L8WKZONxLOQCXLqigJzzpyzk2GtgFO1LQ4mCTlphyboHJLFQSAkUeYG4vcWOm9aUuDSSZhIiOAsZAYBgDeUXAPTYnvqgnJJIMj2LAjKjEW5ONdMotupH2VmLWU3HcGBduTUgXK8mCw0vayqRf6D0jrFc8f4Htwb283pe+W3k9dx9h6K0xkGgia23mW2Gw8nbU10FfVP7pvhrbKoJEyJJGsdmaJlYIBcGRLEaA6g07xdAeSBAI5TYgEebfoNLu+bKoSTy4/QcAAOpOpFgAAaa4op+bIDHK9zYEkDI42Gu5FZv1YxuIcUwsEgjlVFJXODyQIte24U66H7Ki3GcEDa8O9j83oDYnnHLp5J3rRZ1JuYnJ2uYnJtvbyevWq+WjLFeSbNbMRyLbEnXyevN+PXWkVYDFYaYsIuRcrYmyAWDXy7qN7GrsDxeKMOg3WRgwRdI876Zj5KjnA9djtViygbRyD6In+Gr8Fg1dQXjBIkdlzrzl55ZSLi46DWasdxfFIjE9pYzzW2YdRqM8cMUBkeNMqpmNkBOg6ABqasw6k4aw1JQgfTY2oTFrkCskh0AIMUhG1iDzay0zYuPYFhcGLpAvGdSOgc3nHUbXvcdYrSwkUEqB0jjKtscgHTbYi/RXDNEd4m6f9y/TofR6RVi45QNEkH0RSfT2aBZR/wCRsPUbD+nXcfjYnULnRrvGLXBv84ulqa4ahEMYIIIRQQeghRcUcQByaAmzIbAXNg6k6DfQGgXx+ECxlo4I3YZeblQXGYZrXsL5bnforLeadbX4dEw2urx+3XUaA6b7ddN8WwkWIChxiBlv5KSLe9rg83Uc0f8A9tWe3yaw5ADHGOLW5/KtcWsQbr00GtwyDOpMuFjhIYgLdHuthZrqLDUnT2UxgYgryhQFGYaAADyF6qQ4XgooGZlOKa+lnEzgDTyQV02HdWhgmu0jWYAsLZgVJsqjY670EeIhs0WUgHOdwSPNydAIpPiMM5aySRrIY5MjZSADmi3vnvp7KfxflxfXP+nJUsRhczBg7KQCNMpuGyk3zA9kUGME4jzxmwosBlZgxDEg9CkEAG2tuirxBjd+Vw987G2VsuSyZQNL3uH6T5XTbTQ8Ff10ndH8FHgr+uk7o/goM7D4XGiVC80JjGTOoXnG0ZWSxy9MhDfQANNbt4abJhFYC+WINb6Ev/2q7wV/XSd0fwVXjIQmFdQSQsTKL76IRrb6KCrHrJlXM0ZHKRXsjA+dTpzmmeJRyNERCwV7rYmw0zAtqVYAlcwvlO9WYnD51y3I1BuLXBVgw3BG4FV+CP66Tuj+Cgy3h4hawkwlwRrlcXsRoRY6EX222v0jR4Sk4QjENEzX0MYI5thbNf0r5trDap+CP66Tuj+CjwR/XSd0fwUHnOOf7Q/9v5RRWtifk6HYs00tz7IugW7HsooL4uKllDCGSxAI1i2IuP8AeVLxifUyd8Xx0tgPMx/UT8orNxz40TMYVw7w5RlViyvm5ua5HQLPb6w6td8s62/GJ9TJ3xfHU8Pj8z5SjqbEi5QggEA+Sx7QpLAPIY1MyqshHOVTcDU2G56LdJ1vqalduWXIFPMfymK+lH1KalnhKcj8+/1I/wA0lNUrh4nzs7hRdVUBSW8ksb3IHb/Cmqy0KKKKAoorP4ut+TB1BfUdB5jnX7QO6g0Kzo8OfCWObTKDbLrzhlK3vt82DtvekMacPCFMgRQzZQSDa5udSBYDQ6mwpdcfgjqJMOb6XBU9ZG32/bpvWuU16iisLDxQSLmjEbrci62IuDYi46jWhwlbIQNg8gHsGc6VLMJU+GeZT6KarKixqDDW5RAQh9IAg2Pt3qoz4VGEcnJK+RGOYWFnORecRa5YWte96itqisR+I4EbvhujQFSdbEaDX0h31dhnwkjZYzAzWvZcpNha5t9ooNWileFn5iL6iflFNUBRRRQFFFFAlxCLM0QJYc87EqfNydIqfi9e1L7yT9ajj5ArRFiAM51JAHm5OuqpWjlmQXRwEc2uGF7xgG3fQX+L17UvvJP1o8Xr2pfeSfrSvEDhoADKqKGOUHISL2J1sDbQHU1QvEMCfTw32lR1df0/56jQaPi9e1L7yT9a4/DFIIJlIIsRykmoO/pV3xZF6tO4UcLPzEf1E/KKBqiiigKKKKAooooMyHhkiqqiVLKAvmz0C3rPZU/AZPWR+7b9yiirtTB4DJ6yP3bfuVPDYFlfMzq1lKgBSvlFSb3Y9kUUU0w7RRRUUUUUUBWbxqYIImY2Ak31PoP1UUVYEJ8dh3ADlHANxmQtY9Yuu9V8rhLWyw2GluS0trpbL7T3miitsLYeI4dBZGVRqbKjAXOp0C9daXBpQ0ZZTcF5LH+89dFFZqxdjoxyb6DyW/wazhi8K4UuI2OVRdoyTzdRqV6DrRRWWkLYG4PJw6AjzXQQAdMttlUfQKuhxmFQ3QRqetYyDrvstFFA3wk3w8X9NPyim6KKAooooCiiig4Res/GYlIpoyxC3SQbHrj6hRRQQxHEMNIAHyOAbjMhax6xddDS04wTrlZI8umgjK+SbjVQDbTaiige8dw9v/7W/SrOEm8ER/lp+UUUUDdFFFAUUUUBRRRQ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7412" name="AutoShape 4" descr="data:image/jpeg;base64,/9j/4AAQSkZJRgABAQAAAQABAAD/2wCEAAkGBhQSEBUUEhIRFBUWGBkXGBYWFxYWFxcXFxsbFhYYFxkXHSYeGhojGxUWIDsgIycqLCwsGB4xNTAqNSYrLSkBCQoKDgwOFA8PGCwcFBwpKSkpKSkpKSkpKSwpKSkpKSkpKSkpKSkpKSkpKSkpKSksKSkpKSksKSkpKSkpKSkpKf/AABEIALcBEwMBIgACEQEDEQH/xAAbAAACAwEBAQAAAAAAAAAAAAAABAIDBQEGB//EAEwQAAIBAgQBBgkKBQEGBQUAAAECAwARBBIhMQUTIkFRUpEUFTIzQlNhk9IGI3FygZKhstHTVGNzgrGzNENiZKPBFiSUwuJEouHw8f/EABcBAQEBAQAAAAAAAAAAAAAAAAABAgP/xAAaEQEBAQEBAQEAAAAAAAAAAAAAARESITEC/9oADAMBAAIRAxEAPwD7jXlX+UmKjJL4R5A00qIsaOrCONyisxOYEsMpF8gtci429VRQePxHyyxI8jAyECxLZZyrAgmy/MhxrYXKbg3AFmM5vljiNQvD573YAkOQCDlAICatY59DkyjRy3Nr1tFB5jE8axhw0EscAR25TlYXikdlKRyOuqstrtEqekCZBYnTNTP8pMaVsmCyvcIS3KslzyvOACA5ByaG/wDxgdOavW0UCXB8W8uHjeVOTkZQWTnc1ukc8A/h371nYDBxmKO8cfkL6C9keyt6vP4TGZY0Uxz3VVB+ZmOoAB1C2Na/KUtieK4WORkdVUpYEmK63Zc4AKqbnKQbVBePYE+lD0m3JG9h02yfR3jrF9Bsap3jmP0wTH2djqqJxKeql/8ATy9NwfQ6ie89daZSwawyoHRIyrXsci62JW+21wa7h544sQVsFLRpZVXVrNJfRR0XGvtoHEF9XP7ib4KtwIEkj3RsuRB85GygkM50DgXtcd9S/FhqLi8TKDyii4BsSARfoPtpXiGIjkaJQ0b88m2jbRya2rUjjCgAAAAWAGgAGwFJcWa3JtlcgOb5VZyLo4vZQTuR31mNVR4FH6uP7i/pWXNxfCo7I6KpViusQIZgENlKg7iRN7bnqNnZOLKtrrOLkAfMTak7DyK6cavq5vcTfBW/GCnCuI4bEFhHGLpa+aILob2IJGo0NaK4KO/m4/uL+lUNxBFBPJzAAankJthr0JUk4mpsQk9tDfkZtvuU8Ghwj/Z4v6aflFN0rwtCIIwQQQiAg7ghRcGmq5tiiiigKKKWl4iqsV55ItfKjta+o1UEUDNFZK/KnDkXEml8vkv5XVtvodKsf5QwgXLEDrKv7PZ7R3jroNKis5+PwgElmAGpJR9AL36PYe49VXLxNCQLSC5sLxyAX+krYbUDdFFFAUUUUBRRRQFFFFAUUUUBRRRQFFFFAUWoooC1FqKKAtRWcvEJDchI7XYC8jA81ivRGequ+Gy9iL3jft1cqavbGHMyrG7ZbAkFALkA+kwOxFc8Kb1MnfH8dKRTShnOSLnEHzjaWUL6v2Vb4bL2IveN+3TKa5ikaXKOTdbMLkmO2XZwbMTYi4rQtSWHxzGQIyKLqzAqxbySosQVHb/CnqiqMbCWjYDyrc09TDVT9hAP2VTBKyqFEMlgAN4+j++nazl4hIb2SOwZl1dgeaxW9gh7PXQX+FN6mTvj+Op4fE5iwKspW2hy9O3kk9Rpbw2XsRe8b9uq0mlDs2SLnBRblG0tf+X7auVNalFZ/hsvYi9437dTw+NcyBWRBdWN1ct5JUWsUHb/AAphq2XFkNlCMxsCbZRYEkDymHZNIQuTJKSpU5l0NifIXskinU8+31E/M9K4jDSiRiixMrWPOdlIIAW1hG3V10hXmMXwtVlcDhvKIDzXVyL5kJfNmOvOULYA9HTYVXFg0Oq8KcBwCTnCbZLAi99h0jcEdLVoYv5KSviDPmKOcosmJdVsuW+nIX1yLfXoqqT5JYrLZcRKDawJxLsLhQtyBCCdr7jXXe99bEwvFwtGdUPDCqllu7PoBqToDc2PXp1ejf0828f9Rf8AvWPh/k3iUkRlkuFJLI2IkZXupUackANTfY7fbWumGmLJnWJVDBiRIzHS+wMY/wA02GNaiiisNCiiigKKKKAooooCiluIylYZGU2IViDpobaHXSq3jsbHEOD1HkR7OxQO0UnyJ0+ffXbzWturma1LwRvXS90XwUDVFK+CN66Xui+CjBMbyBmLZXsCcoNiiN6IA3Y0DVFFFAUUUUGThfJ/uf8AO1I4vBYjOxixCqCQQrrnAA5PQdXky7dsdmtI8HNzaeZQSTYCEgZiWIGaMm1ydzSmAwEj582In0YjyYBtuPNa26+mt7GcINgsdfTEw211MQvtYaWt169B6CObWhw7DzLm5aUSE2tZQgXVrgAa2sV3J2NWQ8Ncs48In5pAGkHSoPqusmqo8BIZ2TwifKFB8mDp2N+S6TnFujJ7abDDUP8AtCf05PzRVp0jhOG5HzmWRzYqM3JgAEgnyEXsjenqzVgNZOF2P15f9R61qzW4ObkrPMoJLWAhIBYljbNGTuTuaS4WMrG4HFFmMWJRAdVVow1ubbU7kZtah4BjA1xioyCdQYxpqui6aaBt77/QRseJ2/iZ+6D9qjxO38TP3QftVrYmE+GQTrfl5Y5NFtlTJYi+b7Dp3Gp4qKRpEETqhyyXuL3F49ATcKb21Kt9HSGfE7fxM/dB+1VuF4ZkfMZZHIBADCMAZipPkIuvNFS0wtwiGVZHErBjlFrXJALykAsbZtCPRW21a1Kp59vqJ+Z6WlkcyOBI6hSAAoTsg+kpPTUk1pp0V5b/AMTRhmVsRMpV2j1RNWQ5TYrGdL6C9r2PVVf/AIugvYYqU6XuEUgf9K9z7AaYmvW0V5d/lLEFUjEzNmYqoVEJZlKggXiHbXU2GtaZd1ZPnXN3AIIjsQb9SA/jTDWrRRRUUUUUUBRRRQFFFFApxbzEn1G/wahjODRSuryJmZNvsIYfiAackjDAhgCCLEEXBB0IIO4pPxFh/wCHg92n6UCMXyPw69Eh1vq7G3NZDa+1xI17b1XL8ioCpAacEknMJGvchh06W57aWtrWl4iw/wDDwe7T9KPEWH/h4Pdp+lAthPkvDG6uOULIbqWdmscuQ7+w/TsNgALocIGkmJL+WNndR5uPoVgKn4iw/wDDwe7T9KZw+FSNcsaIg3soCi/XYUFXDfI3Js8g1JJsHYDU6nQCmqxsLxyFM6s/kM5cgEqgaWS2dhcJ5J8q1Zi43CxRw8ryKl41YEoDmuBrcKek/jVk1LXrKQiw4dpCxk0ews8igDKuwVgKwDx3AXsXw46fIG3s5vtH+dqkOMYHobDnUDSMHU2Gtl08ofj1G15Nei8Xr1y+9l+KroIAgst9ydSSSTvckkmvLJxvAEXDQW6+T3+jm6/9+itjhkSrM+RVAMcZ5oAB50mulSw03hfOS/WX8i1ObBqzZjmBta6s63AuRfKRfc99Qwvly/WH5FrOjwiMXLIjHO+pVSd+sikmlrR8Xr1y+9l+KoYVMsrqC5GRDZmZtSZAbZibbDurC4lxTB4eRY5uRRmUsLxi2UXubhbDyT3jrFQTjWBN9YBY21jtfqtddRra46SBuRe8mvW0V57h74adc0SwsNjzFBBsGsQRcGzDvpqDDIs0ZVEXR/JUDoHUKcmteiiisqKKKKCibBqxucwNrXVnXTfXKRfc99IQw5ZJQMx5y7lmPkL0sSa1qVxHCoZGzPDE7bXZFY2GwuRVlxKTxeHYxuE5rsrBWsDZiOaTcEHW24NZPIY7NYHDBQbXdWLMoc6nJpmK69Au2wO274hw/wDDwe7T9Kqn4ZhEtniwq32zJEL23tce0VekxTw3CskSh1jD6luTXKhYm5YC3TufbV0w1j/qL/3qrwbA9nBd0NThXBIwZBhFYbFeSBHRoRr000xrUUp41h9dF99f1plHBAIIIOoI1BB2IrLSVFQllCgliFA3JIAH2ml/GsProvvr+tA3RSnjWH10X31/WjxrD66L76/rQN0UmeMwevh94n61ygammCqWbQKCTudBqdBrVHjFeqX3Uvw1zi3mJPqN/g03QK+MV6pfdS/DR4xXql91L8NZuL4xiI5CPBS6AtZkJJIAQqSMttSzCwueabA1VJ8o5xmtgJzpzdVFzz7huq2RNRcfOC2a1Br+MV6pfdS/DVsGJVwct9DY3DKQbA7MAdiO+rBWfDORJKBG7c8agpbzcfaYGgMFgY257IhcPIAxAJFpXIsTtue+s7DToI0DxyllVQb4eZrEAX15M9I6K2cAhCc4FSWdrGxIDOzC9iRsRTNqsuJY89GYVACwuABYAYWawHUPmqkZYvUvr/ys37XsFb9qLVejGAJYvUv/AOlm/a9g7hTfDJM0rkK4GRBzo3j1zObDOovoRt11qWoqWmFcL5cv1h+RazhiQjOGWa+djpDMwsTcWKoQfsNaOF8uX6y/kWmcw9lJcGHJiY28qORtLa4ac6Hcax7VEyxepfp/+lm6bg/7rpue89db1dtV6MYceLjXyY5V+jDzj2dEfUB3Vbhp88yWWXQMSWilQbAbuoH2Vr2oppgooorKiiiigKKKKCrEYlUtmvqbCysxJsTsoJ2BrPmxIaZbZxaOTdXX0ou0Bem8Z5cX1z/pyVRxFWEiMsbuMrqcpQEEmMjy2XsnarPqVXisWI0Z2zWUXOUFjYb2A1PXpWfB8pUeRY1We7ErcoVAK5r3J6sttNbnosbO8vJ/Dz98H71d8Ik/h5++D96t6zhlTqN67w6QLho2JsBEpJ9gUE0qJ5P4afvw/wC9VrxFcEVYWIhsRpoQliNNKz+qsQ4njVaMACTV4t45APOJ0lbCpyy5VJ1NgTYbmwvYe2ruKRFojlUsQyNYWBOV1Y2zEC9gdyKT5eT+Hn74P3qfmlZK/K8ZQ3IT2axHk636BrqR1DcBiNBWxg8SZI1cq6FhfK+jD6R+P29G1c8Ik/h5++D96ucvJ/DT9+H/AHq1qY8/xw/Pt/b+UUVbxPh08krMuHlsbbtB0AD1vsoqauPWY+EvE6ra7KQL6C5GlyAbD7Ko5bEeqg98/wCzT1FYaI8tiPVQe+f9mjlcR6qD3z/s09RQI8tiPVQe+f8AZqzAxOM5kCgs17KxYABVXcqvZ6qaooCiqp8SqWzEC+g9vTVXjKPtfgf0oGqKV8ZR9r8D+lVz8aiRSzPYDfRj/gUDZnXtL3iueEL2l7xWLhTG0XKBVYHO4IUXYZ2ItmtqR11mn5T4TLfKb2vk5K7WNrbDL0gb736jbXKa14poppJ422R0J51tcikWIPVY/aOmgfJ/CWAyrpb0zfS9rm+u53rKl+UuEVlVhbMFIPJi3OQSC48oc111Itc2vo1rsFxzCSsqxlGLGwAjO4DnUlbDzbd3tpya9FhVVVCIRZQABe9gNBrvV1ZOGiUYhbKo+bk2AHpRdVa1S+KKKKKgK4TbeuO4AJJAAFyTsANzWbxPGxtGFuDd4xax1+cXrFBoeEL2l7xR4QvaXvFed4jxXDwMFlCrdc18gIA529ud6DbAjbrF64+O4ZkzIoYZlQ2jF1LrnGYNY7Douei1a5TXpvCF7S94qauDsQforzOD41hJZBHG0bOQSByZFwBckEra1jVjcehwzTKQxYDlOTjXXIsa3bWy+idz0VLMNa3EEJaIBivPOoAP+7k6wRUnhYbzsPpEY/8AbS+K4lHni53pnoPq5PZXTLHJOmzWSTcf8UfWKircv/MH/pfDRl/5g/8AS+GocUnhw8TSvGMq2vlUE85gosPpYUlB8oMG7KqFGZiAAEO5IG5Funr66DQy/wDMH/pfDRLgWdSpmezAg6R7EW7NX+CJ2E+6Kp4a4XDxkkACNSTsAAooGybb1Dwhe0veKQ4jjY2QLcG8kQtY6/OJ1infBE7CfdFBLwhe0veKPCF7S94rz4+VmCylmsoUkG8Z9GxLc0Hm6r94dYrcigjZQyohBAIOUbHUdFBZy69pe8UV5LjeHXl35iej6I7IooPY0UUUBRRRQFFFFAriPOx/3f4pqlcR52P+7/FNUBXCK7SvhjFmCxkhTa+ZRrYHpPtoEYmZQQY5L5n2W4N3Yg3v1EVLlD6qX7v/AOac8Ik9UfvL+tHhEnqj95f1rXSYzVxSOXTk3YrZXUptcXAN9CLH8TVoa20UgttzNqjgsNKkjuUJDE2GZNixfnHpKlmA9hp/wiT1R+8v606MLYUMZlbI4ARwSwtqzRkDf/hPdWnSvhEnqj95f1qMmNZRdoiBpc5lNrm3X7azVOUUUUCvFPMS/Uf8prnEkJj0BJDIbDeyupP4A13inmJf6b/lNNCgyTJ/Kl+5VMuLTMImjfNIGIUp5SrYP7PTXvrcpKaEHERkgXCPY9WqD/3HvrXSYUjsvkwuOnRAN99voFW4fBLKJBLEGRmHNkUEGyKCcpuNwRWnRUt0wri/Li+uf9OSo4lisqNlZhlcHKL2JMZH5T3VziIbNFlIB5Q6kFh5uToBH+anycvrI/dt+5UVxsaDoY5T/ZR4YPVyfc//AHqrvJy+sj9237lHJy+sj9237lAeHfy5fuml3jK4IgixENiOohLEUxycvrI/dt+5UJ8LK6MpkjswINozexFtPnKCfEVJTQE2eNrDeyurH8AaPDv5cv3TTVFAjyyXvyL3ta/J62ve1+q+tWeHfy5fummqKDyvFcPI8zMsMpBtbQDYAdJ9lFeqooCisnDYmVkVjInOVW831gHt+2rOUl9Yvu//AJVcqa0qKzeUl9Yvu/8A51PDYh+UCsysCrHRcpBUqO0e0aYafoooqKVxHnY/7v8AFRxeLZXCoFPNLEsSNiBYWB66sxeGLZSrZWW9iRmGottcVnLC6zc983MNtBpzhc3sN9NLadZqxKZ8Ll7MX3m+GqoZJVLaRHM2bdtNAOz7KyRwzFhQBiwLDU8mHJNzc3cm1xbTYbAACiPAY30sVHvqBCu2a9r6HVbj2X6d61kTW0cZL2YvvN8NOYWbOita2ZQ1t7XF6w+GYSaNXE04m7PMCFRre5HlXuPotWvwvzEX1E/KKliw1RRRWVZkXEJGUMFjAO12a/282o4mWV1K2iF7dLdBv2fZVGHQnD2VsrFGAbskggH7Dr9lZ68KxY0GMAFl3iV2uAAxzN12vt01vIzrc8Ll7MX3m+Go+NCrqJAgDXAylixIF7Bct2Nr6DXSszC4HEh1MmKV1DElViVAQc1hfU6XH3R7SbOLkXjuRYlhYgEHm7XbRPrHa3WRSyGnuI8TiMEgEsdyji2Zb3sRa173vpam8ZiCiXABN1ABNhzmC66e2s3D4wiMHlDlA38HcKAPaObYdY06au4jFJkF5FIzx6ZLf7xem9YaWeFy9mL7zfDVTSyl1a0WgYWu3pFT2f8Ah/Gq8fh3dLRyGNrjnAX0vzhbrKk2PQcp1tY5w4djLC+MS+t/mVA9Ei1jfofckWbbSumRnW14XL2YvvN8NXYLEs+YMFBUgc0kg3UN0gdqs7h8Eqg8rKJCbWsgS3XtvfT8foDvDvKl+sv+mlZsJXeIzKrRFmVRyh1JAHm5OukuI8QgzB3aN0SORmsBJbnRgHKtz09VaGL8uL65/wBOSqceq8oudC6FHBGRpBqYyAQAeo79VZaInieAtcthQB1hBtc9I9hrvjDA9eHtmK3yLlLAKSA1rHR12PT7Da5cNhgWPIauAG+YkNwNALFLW1NWjkPUncnzD7nQnyNzYa+ygWTF4MuiBYs0gUoOStmDqWUglbbKftsNyK0OGNbDxk7cmmv9oqoSxc35pubbL8xJzbAgW5mlgxGnWagykYKxBBEFiCLEczYg0HOI46J0CiSNszxC2ZTe8iXFr66dFKJxTAG/mFsSCGQKebcHRlB9E/h1itTiQ+b0BNnjOgJNhIpOg1OgNJthsMSrGDVSWHzEg1IIJ0TU6nfroKRxDAm9jhmsGJyqrWCkA3yg21P+eo0HiGCyZwImXMVusWYZgnKEc1T6Ov4b00ogG0Nrgg/+XfY6keRsbCiRMOws0Fwbmxw7kXIyk2KdI0+ig89xWGPlSVVQpCkc22hUHa2m9cq/iqFpWKxy5dLWiltooHZ9lFBr4DzMf1E/KKUx/BzIxYTzR3y+QQLFM4BBPXyhuOmwrUXhcQFgCANAM76AdHlV3xbF7fvv8Vb6ZwthMPyaKmZmyi2Zjdj9J6TRyWaZecy8x/Jt2o+sGmfFsXt++/xVZh8Eim6jW1r3J0OvST1DuqWrIjhriR1LswCoRmtoSXB2A7IpulY/Pv8AUj/NJTJYddZV2lsTgQ7BszqQCOaRsbHW4PVV+cdYrO4fhkaKNiWJKKSeUfUkAn0qC3xX/Ml71+GszgvzpkBllNmuNhlVrhUbm+UMuY9IzitYYCPrb3j/ABUDhkYv5Qvqee+p2ued7BV2mIHhQ9ZL3r8NNwxBVCjZQAPoGgpfwGPrb3j/ABVDDKqzMATbIhsWZtbuPSJtsKgeoqOcdYqQNAgvCABYPKB0C407xXfFf8yXvX4aeqOcdYq6E/Ff8yXvX4anDw4KwYs7EXtmItrvsBTOcdYozjrFNC/FPMS/03/KatxGHDrlN9wdNCCCGB7wKq4p5iX+m/5TTNQJeK/5kvevw1S+AtIq8rLYqx3XcFAPR/4jWlnHWKQxGNUYqJOlkkttawMZN/o0+8Ku0xPxX/Ml71+Gr8LhBHexYljcljc7Bej2AVbnHWK6DU0J8RchoiFLfOHQZb+bk7RAqfhbepl74vjoxflxfXP+nJXcRiGDqqqGJDHVioAUqOhT2x3UHPC29TL3xfHR4W3qZe+L46OUl9XH7xv26OUl9XH7xv26A8Lb1MvfF8dU42Z3idRDJdlYDWLcggenV3KS+rj9437dW4WfOiva2ZQ1uq4vb8aC2iqcXiMi3AubqoF7aswUXPVdqr5SX1cfvG/boGqKV5SX1cfvG/bo5SX1cfvG/boGrUViYv5QtG5QxAkW2fTUX6U9tFBHA4OPko/m4/IT0F7I9lK4/iWFgkCSiJCy5gTGuXVsgFwNyej7acwkpWNAUlBCKD82+4UA9FTaRSbmNydrmJybXv2esA/ZXTxhHDRRSIrrHGVdQwPJqNGFxoRcaHprsTRxTKfm0uj9CrfnR99SE4GgSUD+m/w1ZhCWmByuAEYEsrLqSltwOo1L8WKZONxLOQCXLqigJzzpyzk2GtgFO1LQ4mCTlphyboHJLFQSAkUeYG4vcWOm9aUuDSSZhIiOAsZAYBgDeUXAPTYnvqgnJJIMj2LAjKjEW5ONdMotupH2VmLWU3HcGBduTUgXK8mCw0vayqRf6D0jrFc8f4Htwb283pe+W3k9dx9h6K0xkGgia23mW2Gw8nbU10FfVP7pvhrbKoJEyJJGsdmaJlYIBcGRLEaA6g07xdAeSBAI5TYgEebfoNLu+bKoSTy4/QcAAOpOpFgAAaa4op+bIDHK9zYEkDI42Gu5FZv1YxuIcUwsEgjlVFJXODyQIte24U66H7Ki3GcEDa8O9j83oDYnnHLp5J3rRZ1JuYnJ2uYnJtvbyevWq+WjLFeSbNbMRyLbEnXyevN+PXWkVYDFYaYsIuRcrYmyAWDXy7qN7GrsDxeKMOg3WRgwRdI876Zj5KjnA9djtViygbRyD6In+Gr8Fg1dQXjBIkdlzrzl55ZSLi46DWasdxfFIjE9pYzzW2YdRqM8cMUBkeNMqpmNkBOg6ABqasw6k4aw1JQgfTY2oTFrkCskh0AIMUhG1iDzay0zYuPYFhcGLpAvGdSOgc3nHUbXvcdYrSwkUEqB0jjKtscgHTbYi/RXDNEd4m6f9y/TofR6RVi45QNEkH0RSfT2aBZR/wCRsPUbD+nXcfjYnULnRrvGLXBv84ulqa4ahEMYIIIRQQeghRcUcQByaAmzIbAXNg6k6DfQGgXx+ECxlo4I3YZeblQXGYZrXsL5bnforLeadbX4dEw2urx+3XUaA6b7ddN8WwkWIChxiBlv5KSLe9rg83Uc0f8A9tWe3yaw5ADHGOLW5/KtcWsQbr00GtwyDOpMuFjhIYgLdHuthZrqLDUnT2UxgYgryhQFGYaAADyF6qQ4XgooGZlOKa+lnEzgDTyQV02HdWhgmu0jWYAsLZgVJsqjY670EeIhs0WUgHOdwSPNydAIpPiMM5aySRrIY5MjZSADmi3vnvp7KfxflxfXP+nJUsRhczBg7KQCNMpuGyk3zA9kUGME4jzxmwosBlZgxDEg9CkEAG2tuirxBjd+Vw987G2VsuSyZQNL3uH6T5XTbTQ8Ff10ndH8FHgr+uk7o/goM7D4XGiVC80JjGTOoXnG0ZWSxy9MhDfQANNbt4abJhFYC+WINb6Ev/2q7wV/XSd0fwVXjIQmFdQSQsTKL76IRrb6KCrHrJlXM0ZHKRXsjA+dTpzmmeJRyNERCwV7rYmw0zAtqVYAlcwvlO9WYnD51y3I1BuLXBVgw3BG4FV+CP66Tuj+Cgy3h4hawkwlwRrlcXsRoRY6EX222v0jR4Sk4QjENEzX0MYI5thbNf0r5trDap+CP66Tuj+CjwR/XSd0fwUHnOOf7Q/9v5RRWtifk6HYs00tz7IugW7HsooL4uKllDCGSxAI1i2IuP8AeVLxifUyd8Xx0tgPMx/UT8orNxz40TMYVw7w5RlViyvm5ua5HQLPb6w6td8s62/GJ9TJ3xfHU8Pj8z5SjqbEi5QggEA+Sx7QpLAPIY1MyqshHOVTcDU2G56LdJ1vqalduWXIFPMfymK+lH1KalnhKcj8+/1I/wA0lNUrh4nzs7hRdVUBSW8ksb3IHb/Cmqy0KKKKAoorP4ut+TB1BfUdB5jnX7QO6g0Kzo8OfCWObTKDbLrzhlK3vt82DtvekMacPCFMgRQzZQSDa5udSBYDQ6mwpdcfgjqJMOb6XBU9ZG32/bpvWuU16iisLDxQSLmjEbrci62IuDYi46jWhwlbIQNg8gHsGc6VLMJU+GeZT6KarKixqDDW5RAQh9IAg2Pt3qoz4VGEcnJK+RGOYWFnORecRa5YWte96itqisR+I4EbvhujQFSdbEaDX0h31dhnwkjZYzAzWvZcpNha5t9ooNWileFn5iL6iflFNUBRRRQFFFFAlxCLM0QJYc87EqfNydIqfi9e1L7yT9ajj5ArRFiAM51JAHm5OuqpWjlmQXRwEc2uGF7xgG3fQX+L17UvvJP1o8Xr2pfeSfrSvEDhoADKqKGOUHISL2J1sDbQHU1QvEMCfTw32lR1df0/56jQaPi9e1L7yT9a4/DFIIJlIIsRykmoO/pV3xZF6tO4UcLPzEf1E/KKBqiiigKKKKAooooMyHhkiqqiVLKAvmz0C3rPZU/AZPWR+7b9yiirtTB4DJ6yP3bfuVPDYFlfMzq1lKgBSvlFSb3Y9kUUU0w7RRRUUUUUUBWbxqYIImY2Ak31PoP1UUVYEJ8dh3ADlHANxmQtY9Yuu9V8rhLWyw2GluS0trpbL7T3miitsLYeI4dBZGVRqbKjAXOp0C9daXBpQ0ZZTcF5LH+89dFFZqxdjoxyb6DyW/wazhi8K4UuI2OVRdoyTzdRqV6DrRRWWkLYG4PJw6AjzXQQAdMttlUfQKuhxmFQ3QRqetYyDrvstFFA3wk3w8X9NPyim6KKAooooCiiig4Res/GYlIpoyxC3SQbHrj6hRRQQxHEMNIAHyOAbjMhax6xddDS04wTrlZI8umgjK+SbjVQDbTaiige8dw9v/7W/SrOEm8ER/lp+UUUUDdFFFAUUUUBRRRQ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7414" name="AutoShape 6" descr="data:image/jpeg;base64,/9j/4AAQSkZJRgABAQAAAQABAAD/2wCEAAkGBhQSEBUUEhIRFBUWGBkXGBYWFxYWFxcXFxsbFhYYFxkXHSYeGhojGxUWIDsgIycqLCwsGB4xNTAqNSYrLSkBCQoKDgwOFA8PGCwcFBwpKSkpKSkpKSkpKSwpKSkpKSkpKSkpKSkpKSkpKSkpKSksKSkpKSksKSkpKSkpKSkpKf/AABEIALcBEwMBIgACEQEDEQH/xAAbAAACAwEBAQAAAAAAAAAAAAAABAIDBQEGB//EAEwQAAIBAgQBBgkKBQEGBQUAAAECAwARBBIhMQUTIkFRUpEUFTIzQlNhk9IGI3FygZKhstHTVGNzgrGzNENiZKPBFiSUwuJEouHw8f/EABcBAQEBAQAAAAAAAAAAAAAAAAABAgP/xAAaEQEBAQEBAQEAAAAAAAAAAAAAARESITEC/9oADAMBAAIRAxEAPwD7jXlX+UmKjJL4R5A00qIsaOrCONyisxOYEsMpF8gtci429VRQePxHyyxI8jAyECxLZZyrAgmy/MhxrYXKbg3AFmM5vljiNQvD573YAkOQCDlAICatY59DkyjRy3Nr1tFB5jE8axhw0EscAR25TlYXikdlKRyOuqstrtEqekCZBYnTNTP8pMaVsmCyvcIS3KslzyvOACA5ByaG/wDxgdOavW0UCXB8W8uHjeVOTkZQWTnc1ukc8A/h371nYDBxmKO8cfkL6C9keyt6vP4TGZY0Uxz3VVB+ZmOoAB1C2Na/KUtieK4WORkdVUpYEmK63Zc4AKqbnKQbVBePYE+lD0m3JG9h02yfR3jrF9Bsap3jmP0wTH2djqqJxKeql/8ATy9NwfQ6ie89daZSwawyoHRIyrXsci62JW+21wa7h544sQVsFLRpZVXVrNJfRR0XGvtoHEF9XP7ib4KtwIEkj3RsuRB85GygkM50DgXtcd9S/FhqLi8TKDyii4BsSARfoPtpXiGIjkaJQ0b88m2jbRya2rUjjCgAAAAWAGgAGwFJcWa3JtlcgOb5VZyLo4vZQTuR31mNVR4FH6uP7i/pWXNxfCo7I6KpViusQIZgENlKg7iRN7bnqNnZOLKtrrOLkAfMTak7DyK6cavq5vcTfBW/GCnCuI4bEFhHGLpa+aILob2IJGo0NaK4KO/m4/uL+lUNxBFBPJzAAankJthr0JUk4mpsQk9tDfkZtvuU8Ghwj/Z4v6aflFN0rwtCIIwQQQiAg7ghRcGmq5tiiiigKKKWl4iqsV55ItfKjta+o1UEUDNFZK/KnDkXEml8vkv5XVtvodKsf5QwgXLEDrKv7PZ7R3jroNKis5+PwgElmAGpJR9AL36PYe49VXLxNCQLSC5sLxyAX+krYbUDdFFFAUUUUBRRRQFFFFAUUUUBRRRQFFFFAUWoooC1FqKKAtRWcvEJDchI7XYC8jA81ivRGequ+Gy9iL3jft1cqavbGHMyrG7ZbAkFALkA+kwOxFc8Kb1MnfH8dKRTShnOSLnEHzjaWUL6v2Vb4bL2IveN+3TKa5ikaXKOTdbMLkmO2XZwbMTYi4rQtSWHxzGQIyKLqzAqxbySosQVHb/CnqiqMbCWjYDyrc09TDVT9hAP2VTBKyqFEMlgAN4+j++nazl4hIb2SOwZl1dgeaxW9gh7PXQX+FN6mTvj+Op4fE5iwKspW2hy9O3kk9Rpbw2XsRe8b9uq0mlDs2SLnBRblG0tf+X7auVNalFZ/hsvYi9437dTw+NcyBWRBdWN1ct5JUWsUHb/AAphq2XFkNlCMxsCbZRYEkDymHZNIQuTJKSpU5l0NifIXskinU8+31E/M9K4jDSiRiixMrWPOdlIIAW1hG3V10hXmMXwtVlcDhvKIDzXVyL5kJfNmOvOULYA9HTYVXFg0Oq8KcBwCTnCbZLAi99h0jcEdLVoYv5KSviDPmKOcosmJdVsuW+nIX1yLfXoqqT5JYrLZcRKDawJxLsLhQtyBCCdr7jXXe99bEwvFwtGdUPDCqllu7PoBqToDc2PXp1ejf0828f9Rf8AvWPh/k3iUkRlkuFJLI2IkZXupUackANTfY7fbWumGmLJnWJVDBiRIzHS+wMY/wA02GNaiiisNCiiigKKKKAooooCiluIylYZGU2IViDpobaHXSq3jsbHEOD1HkR7OxQO0UnyJ0+ffXbzWturma1LwRvXS90XwUDVFK+CN66Xui+CjBMbyBmLZXsCcoNiiN6IA3Y0DVFFFAUUUUGThfJ/uf8AO1I4vBYjOxixCqCQQrrnAA5PQdXky7dsdmtI8HNzaeZQSTYCEgZiWIGaMm1ydzSmAwEj582In0YjyYBtuPNa26+mt7GcINgsdfTEw211MQvtYaWt169B6CObWhw7DzLm5aUSE2tZQgXVrgAa2sV3J2NWQ8Ncs48In5pAGkHSoPqusmqo8BIZ2TwifKFB8mDp2N+S6TnFujJ7abDDUP8AtCf05PzRVp0jhOG5HzmWRzYqM3JgAEgnyEXsjenqzVgNZOF2P15f9R61qzW4ObkrPMoJLWAhIBYljbNGTuTuaS4WMrG4HFFmMWJRAdVVow1ubbU7kZtah4BjA1xioyCdQYxpqui6aaBt77/QRseJ2/iZ+6D9qjxO38TP3QftVrYmE+GQTrfl5Y5NFtlTJYi+b7Dp3Gp4qKRpEETqhyyXuL3F49ATcKb21Kt9HSGfE7fxM/dB+1VuF4ZkfMZZHIBADCMAZipPkIuvNFS0wtwiGVZHErBjlFrXJALykAsbZtCPRW21a1Kp59vqJ+Z6WlkcyOBI6hSAAoTsg+kpPTUk1pp0V5b/AMTRhmVsRMpV2j1RNWQ5TYrGdL6C9r2PVVf/AIugvYYqU6XuEUgf9K9z7AaYmvW0V5d/lLEFUjEzNmYqoVEJZlKggXiHbXU2GtaZd1ZPnXN3AIIjsQb9SA/jTDWrRRRUUUUUUBRRRQFFFFApxbzEn1G/wahjODRSuryJmZNvsIYfiAackjDAhgCCLEEXBB0IIO4pPxFh/wCHg92n6UCMXyPw69Eh1vq7G3NZDa+1xI17b1XL8ioCpAacEknMJGvchh06W57aWtrWl4iw/wDDwe7T9KPEWH/h4Pdp+lAthPkvDG6uOULIbqWdmscuQ7+w/TsNgALocIGkmJL+WNndR5uPoVgKn4iw/wDDwe7T9KZw+FSNcsaIg3soCi/XYUFXDfI3Js8g1JJsHYDU6nQCmqxsLxyFM6s/kM5cgEqgaWS2dhcJ5J8q1Zi43CxRw8ryKl41YEoDmuBrcKek/jVk1LXrKQiw4dpCxk0ews8igDKuwVgKwDx3AXsXw46fIG3s5vtH+dqkOMYHobDnUDSMHU2Gtl08ofj1G15Nei8Xr1y+9l+KroIAgst9ydSSSTvckkmvLJxvAEXDQW6+T3+jm6/9+itjhkSrM+RVAMcZ5oAB50mulSw03hfOS/WX8i1ObBqzZjmBta6s63AuRfKRfc99Qwvly/WH5FrOjwiMXLIjHO+pVSd+sikmlrR8Xr1y+9l+KoYVMsrqC5GRDZmZtSZAbZibbDurC4lxTB4eRY5uRRmUsLxi2UXubhbDyT3jrFQTjWBN9YBY21jtfqtddRra46SBuRe8mvW0V57h74adc0SwsNjzFBBsGsQRcGzDvpqDDIs0ZVEXR/JUDoHUKcmteiiisqKKKKCibBqxucwNrXVnXTfXKRfc99IQw5ZJQMx5y7lmPkL0sSa1qVxHCoZGzPDE7bXZFY2GwuRVlxKTxeHYxuE5rsrBWsDZiOaTcEHW24NZPIY7NYHDBQbXdWLMoc6nJpmK69Au2wO274hw/wDDwe7T9Kqn4ZhEtniwq32zJEL23tce0VekxTw3CskSh1jD6luTXKhYm5YC3TufbV0w1j/qL/3qrwbA9nBd0NThXBIwZBhFYbFeSBHRoRr000xrUUp41h9dF99f1plHBAIIIOoI1BB2IrLSVFQllCgliFA3JIAH2ml/GsProvvr+tA3RSnjWH10X31/WjxrD66L76/rQN0UmeMwevh94n61ygammCqWbQKCTudBqdBrVHjFeqX3Uvw1zi3mJPqN/g03QK+MV6pfdS/DR4xXql91L8NZuL4xiI5CPBS6AtZkJJIAQqSMttSzCwueabA1VJ8o5xmtgJzpzdVFzz7huq2RNRcfOC2a1Br+MV6pfdS/DVsGJVwct9DY3DKQbA7MAdiO+rBWfDORJKBG7c8agpbzcfaYGgMFgY257IhcPIAxAJFpXIsTtue+s7DToI0DxyllVQb4eZrEAX15M9I6K2cAhCc4FSWdrGxIDOzC9iRsRTNqsuJY89GYVACwuABYAYWawHUPmqkZYvUvr/ys37XsFb9qLVejGAJYvUv/AOlm/a9g7hTfDJM0rkK4GRBzo3j1zObDOovoRt11qWoqWmFcL5cv1h+RazhiQjOGWa+djpDMwsTcWKoQfsNaOF8uX6y/kWmcw9lJcGHJiY28qORtLa4ac6Hcax7VEyxepfp/+lm6bg/7rpue89db1dtV6MYceLjXyY5V+jDzj2dEfUB3Vbhp88yWWXQMSWilQbAbuoH2Vr2oppgooorKiiiigKKKKCrEYlUtmvqbCysxJsTsoJ2BrPmxIaZbZxaOTdXX0ou0Bem8Z5cX1z/pyVRxFWEiMsbuMrqcpQEEmMjy2XsnarPqVXisWI0Z2zWUXOUFjYb2A1PXpWfB8pUeRY1We7ErcoVAK5r3J6sttNbnosbO8vJ/Dz98H71d8Ik/h5++D96t6zhlTqN67w6QLho2JsBEpJ9gUE0qJ5P4afvw/wC9VrxFcEVYWIhsRpoQliNNKz+qsQ4njVaMACTV4t45APOJ0lbCpyy5VJ1NgTYbmwvYe2ruKRFojlUsQyNYWBOV1Y2zEC9gdyKT5eT+Hn74P3qfmlZK/K8ZQ3IT2axHk636BrqR1DcBiNBWxg8SZI1cq6FhfK+jD6R+P29G1c8Ik/h5++D96ucvJ/DT9+H/AHq1qY8/xw/Pt/b+UUVbxPh08krMuHlsbbtB0AD1vsoqauPWY+EvE6ra7KQL6C5GlyAbD7Ko5bEeqg98/wCzT1FYaI8tiPVQe+f9mjlcR6qD3z/s09RQI8tiPVQe+f8AZqzAxOM5kCgs17KxYABVXcqvZ6qaooCiqp8SqWzEC+g9vTVXjKPtfgf0oGqKV8ZR9r8D+lVz8aiRSzPYDfRj/gUDZnXtL3iueEL2l7xWLhTG0XKBVYHO4IUXYZ2ItmtqR11mn5T4TLfKb2vk5K7WNrbDL0gb736jbXKa14poppJ422R0J51tcikWIPVY/aOmgfJ/CWAyrpb0zfS9rm+u53rKl+UuEVlVhbMFIPJi3OQSC48oc111Itc2vo1rsFxzCSsqxlGLGwAjO4DnUlbDzbd3tpya9FhVVVCIRZQABe9gNBrvV1ZOGiUYhbKo+bk2AHpRdVa1S+KKKKKgK4TbeuO4AJJAAFyTsANzWbxPGxtGFuDd4xax1+cXrFBoeEL2l7xR4QvaXvFed4jxXDwMFlCrdc18gIA529ud6DbAjbrF64+O4ZkzIoYZlQ2jF1LrnGYNY7Douei1a5TXpvCF7S94qauDsQforzOD41hJZBHG0bOQSByZFwBckEra1jVjcehwzTKQxYDlOTjXXIsa3bWy+idz0VLMNa3EEJaIBivPOoAP+7k6wRUnhYbzsPpEY/8AbS+K4lHni53pnoPq5PZXTLHJOmzWSTcf8UfWKircv/MH/pfDRl/5g/8AS+GocUnhw8TSvGMq2vlUE85gosPpYUlB8oMG7KqFGZiAAEO5IG5Funr66DQy/wDMH/pfDRLgWdSpmezAg6R7EW7NX+CJ2E+6Kp4a4XDxkkACNSTsAAooGybb1Dwhe0veKQ4jjY2QLcG8kQtY6/OJ1infBE7CfdFBLwhe0veKPCF7S94rz4+VmCylmsoUkG8Z9GxLc0Hm6r94dYrcigjZQyohBAIOUbHUdFBZy69pe8UV5LjeHXl35iej6I7IooPY0UUUBRRRQFFFFAriPOx/3f4pqlcR52P+7/FNUBXCK7SvhjFmCxkhTa+ZRrYHpPtoEYmZQQY5L5n2W4N3Yg3v1EVLlD6qX7v/AOac8Ik9UfvL+tHhEnqj95f1rXSYzVxSOXTk3YrZXUptcXAN9CLH8TVoa20UgttzNqjgsNKkjuUJDE2GZNixfnHpKlmA9hp/wiT1R+8v606MLYUMZlbI4ARwSwtqzRkDf/hPdWnSvhEnqj95f1qMmNZRdoiBpc5lNrm3X7azVOUUUUCvFPMS/Uf8prnEkJj0BJDIbDeyupP4A13inmJf6b/lNNCgyTJ/Kl+5VMuLTMImjfNIGIUp5SrYP7PTXvrcpKaEHERkgXCPY9WqD/3HvrXSYUjsvkwuOnRAN99voFW4fBLKJBLEGRmHNkUEGyKCcpuNwRWnRUt0wri/Li+uf9OSo4lisqNlZhlcHKL2JMZH5T3VziIbNFlIB5Q6kFh5uToBH+anycvrI/dt+5UVxsaDoY5T/ZR4YPVyfc//AHqrvJy+sj9237lHJy+sj9237lAeHfy5fuml3jK4IgixENiOohLEUxycvrI/dt+5UJ8LK6MpkjswINozexFtPnKCfEVJTQE2eNrDeyurH8AaPDv5cv3TTVFAjyyXvyL3ta/J62ve1+q+tWeHfy5fummqKDyvFcPI8zMsMpBtbQDYAdJ9lFeqooCisnDYmVkVjInOVW831gHt+2rOUl9Yvu//AJVcqa0qKzeUl9Yvu/8A51PDYh+UCsysCrHRcpBUqO0e0aYafoooqKVxHnY/7v8AFRxeLZXCoFPNLEsSNiBYWB66sxeGLZSrZWW9iRmGottcVnLC6zc983MNtBpzhc3sN9NLadZqxKZ8Ll7MX3m+GqoZJVLaRHM2bdtNAOz7KyRwzFhQBiwLDU8mHJNzc3cm1xbTYbAACiPAY30sVHvqBCu2a9r6HVbj2X6d61kTW0cZL2YvvN8NOYWbOita2ZQ1t7XF6w+GYSaNXE04m7PMCFRre5HlXuPotWvwvzEX1E/KKliw1RRRWVZkXEJGUMFjAO12a/282o4mWV1K2iF7dLdBv2fZVGHQnD2VsrFGAbskggH7Dr9lZ68KxY0GMAFl3iV2uAAxzN12vt01vIzrc8Ll7MX3m+Go+NCrqJAgDXAylixIF7Bct2Nr6DXSszC4HEh1MmKV1DElViVAQc1hfU6XH3R7SbOLkXjuRYlhYgEHm7XbRPrHa3WRSyGnuI8TiMEgEsdyji2Zb3sRa173vpam8ZiCiXABN1ABNhzmC66e2s3D4wiMHlDlA38HcKAPaObYdY06au4jFJkF5FIzx6ZLf7xem9YaWeFy9mL7zfDVTSyl1a0WgYWu3pFT2f8Ah/Gq8fh3dLRyGNrjnAX0vzhbrKk2PQcp1tY5w4djLC+MS+t/mVA9Ei1jfofckWbbSumRnW14XL2YvvN8NXYLEs+YMFBUgc0kg3UN0gdqs7h8Eqg8rKJCbWsgS3XtvfT8foDvDvKl+sv+mlZsJXeIzKrRFmVRyh1JAHm5OukuI8QgzB3aN0SORmsBJbnRgHKtz09VaGL8uL65/wBOSqceq8oudC6FHBGRpBqYyAQAeo79VZaInieAtcthQB1hBtc9I9hrvjDA9eHtmK3yLlLAKSA1rHR12PT7Da5cNhgWPIauAG+YkNwNALFLW1NWjkPUncnzD7nQnyNzYa+ygWTF4MuiBYs0gUoOStmDqWUglbbKftsNyK0OGNbDxk7cmmv9oqoSxc35pubbL8xJzbAgW5mlgxGnWagykYKxBBEFiCLEczYg0HOI46J0CiSNszxC2ZTe8iXFr66dFKJxTAG/mFsSCGQKebcHRlB9E/h1itTiQ+b0BNnjOgJNhIpOg1OgNJthsMSrGDVSWHzEg1IIJ0TU6nfroKRxDAm9jhmsGJyqrWCkA3yg21P+eo0HiGCyZwImXMVusWYZgnKEc1T6Ov4b00ogG0Nrgg/+XfY6keRsbCiRMOws0Fwbmxw7kXIyk2KdI0+ig89xWGPlSVVQpCkc22hUHa2m9cq/iqFpWKxy5dLWiltooHZ9lFBr4DzMf1E/KKUx/BzIxYTzR3y+QQLFM4BBPXyhuOmwrUXhcQFgCANAM76AdHlV3xbF7fvv8Vb6ZwthMPyaKmZmyi2Zjdj9J6TRyWaZecy8x/Jt2o+sGmfFsXt++/xVZh8Eim6jW1r3J0OvST1DuqWrIjhriR1LswCoRmtoSXB2A7IpulY/Pv8AUj/NJTJYddZV2lsTgQ7BszqQCOaRsbHW4PVV+cdYrO4fhkaKNiWJKKSeUfUkAn0qC3xX/Ml71+GszgvzpkBllNmuNhlVrhUbm+UMuY9IzitYYCPrb3j/ABUDhkYv5Qvqee+p2ued7BV2mIHhQ9ZL3r8NNwxBVCjZQAPoGgpfwGPrb3j/ABVDDKqzMATbIhsWZtbuPSJtsKgeoqOcdYqQNAgvCABYPKB0C407xXfFf8yXvX4aeqOcdYq6E/Ff8yXvX4anDw4KwYs7EXtmItrvsBTOcdYozjrFNC/FPMS/03/KatxGHDrlN9wdNCCCGB7wKq4p5iX+m/5TTNQJeK/5kvevw1S+AtIq8rLYqx3XcFAPR/4jWlnHWKQxGNUYqJOlkkttawMZN/o0+8Ku0xPxX/Ml71+Gr8LhBHexYljcljc7Bej2AVbnHWK6DU0J8RchoiFLfOHQZb+bk7RAqfhbepl74vjoxflxfXP+nJXcRiGDqqqGJDHVioAUqOhT2x3UHPC29TL3xfHR4W3qZe+L46OUl9XH7xv26OUl9XH7xv26A8Lb1MvfF8dU42Z3idRDJdlYDWLcggenV3KS+rj9437dW4WfOiva2ZQ1uq4vb8aC2iqcXiMi3AubqoF7aswUXPVdqr5SX1cfvG/boGqKV5SX1cfvG/bo5SX1cfvG/boGrUViYv5QtG5QxAkW2fTUX6U9tFBHA4OPko/m4/IT0F7I9lK4/iWFgkCSiJCy5gTGuXVsgFwNyej7acwkpWNAUlBCKD82+4UA9FTaRSbmNydrmJybXv2esA/ZXTxhHDRRSIrrHGVdQwPJqNGFxoRcaHprsTRxTKfm0uj9CrfnR99SE4GgSUD+m/w1ZhCWmByuAEYEsrLqSltwOo1L8WKZONxLOQCXLqigJzzpyzk2GtgFO1LQ4mCTlphyboHJLFQSAkUeYG4vcWOm9aUuDSSZhIiOAsZAYBgDeUXAPTYnvqgnJJIMj2LAjKjEW5ONdMotupH2VmLWU3HcGBduTUgXK8mCw0vayqRf6D0jrFc8f4Htwb283pe+W3k9dx9h6K0xkGgia23mW2Gw8nbU10FfVP7pvhrbKoJEyJJGsdmaJlYIBcGRLEaA6g07xdAeSBAI5TYgEebfoNLu+bKoSTy4/QcAAOpOpFgAAaa4op+bIDHK9zYEkDI42Gu5FZv1YxuIcUwsEgjlVFJXODyQIte24U66H7Ki3GcEDa8O9j83oDYnnHLp5J3rRZ1JuYnJ2uYnJtvbyevWq+WjLFeSbNbMRyLbEnXyevN+PXWkVYDFYaYsIuRcrYmyAWDXy7qN7GrsDxeKMOg3WRgwRdI876Zj5KjnA9djtViygbRyD6In+Gr8Fg1dQXjBIkdlzrzl55ZSLi46DWasdxfFIjE9pYzzW2YdRqM8cMUBkeNMqpmNkBOg6ABqasw6k4aw1JQgfTY2oTFrkCskh0AIMUhG1iDzay0zYuPYFhcGLpAvGdSOgc3nHUbXvcdYrSwkUEqB0jjKtscgHTbYi/RXDNEd4m6f9y/TofR6RVi45QNEkH0RSfT2aBZR/wCRsPUbD+nXcfjYnULnRrvGLXBv84ulqa4ahEMYIIIRQQeghRcUcQByaAmzIbAXNg6k6DfQGgXx+ECxlo4I3YZeblQXGYZrXsL5bnforLeadbX4dEw2urx+3XUaA6b7ddN8WwkWIChxiBlv5KSLe9rg83Uc0f8A9tWe3yaw5ADHGOLW5/KtcWsQbr00GtwyDOpMuFjhIYgLdHuthZrqLDUnT2UxgYgryhQFGYaAADyF6qQ4XgooGZlOKa+lnEzgDTyQV02HdWhgmu0jWYAsLZgVJsqjY670EeIhs0WUgHOdwSPNydAIpPiMM5aySRrIY5MjZSADmi3vnvp7KfxflxfXP+nJUsRhczBg7KQCNMpuGyk3zA9kUGME4jzxmwosBlZgxDEg9CkEAG2tuirxBjd+Vw987G2VsuSyZQNL3uH6T5XTbTQ8Ff10ndH8FHgr+uk7o/goM7D4XGiVC80JjGTOoXnG0ZWSxy9MhDfQANNbt4abJhFYC+WINb6Ev/2q7wV/XSd0fwVXjIQmFdQSQsTKL76IRrb6KCrHrJlXM0ZHKRXsjA+dTpzmmeJRyNERCwV7rYmw0zAtqVYAlcwvlO9WYnD51y3I1BuLXBVgw3BG4FV+CP66Tuj+Cgy3h4hawkwlwRrlcXsRoRY6EX222v0jR4Sk4QjENEzX0MYI5thbNf0r5trDap+CP66Tuj+CjwR/XSd0fwUHnOOf7Q/9v5RRWtifk6HYs00tz7IugW7HsooL4uKllDCGSxAI1i2IuP8AeVLxifUyd8Xx0tgPMx/UT8orNxz40TMYVw7w5RlViyvm5ua5HQLPb6w6td8s62/GJ9TJ3xfHU8Pj8z5SjqbEi5QggEA+Sx7QpLAPIY1MyqshHOVTcDU2G56LdJ1vqalduWXIFPMfymK+lH1KalnhKcj8+/1I/wA0lNUrh4nzs7hRdVUBSW8ksb3IHb/Cmqy0KKKKAoorP4ut+TB1BfUdB5jnX7QO6g0Kzo8OfCWObTKDbLrzhlK3vt82DtvekMacPCFMgRQzZQSDa5udSBYDQ6mwpdcfgjqJMOb6XBU9ZG32/bpvWuU16iisLDxQSLmjEbrci62IuDYi46jWhwlbIQNg8gHsGc6VLMJU+GeZT6KarKixqDDW5RAQh9IAg2Pt3qoz4VGEcnJK+RGOYWFnORecRa5YWte96itqisR+I4EbvhujQFSdbEaDX0h31dhnwkjZYzAzWvZcpNha5t9ooNWileFn5iL6iflFNUBRRRQFFFFAlxCLM0QJYc87EqfNydIqfi9e1L7yT9ajj5ArRFiAM51JAHm5OuqpWjlmQXRwEc2uGF7xgG3fQX+L17UvvJP1o8Xr2pfeSfrSvEDhoADKqKGOUHISL2J1sDbQHU1QvEMCfTw32lR1df0/56jQaPi9e1L7yT9a4/DFIIJlIIsRykmoO/pV3xZF6tO4UcLPzEf1E/KKBqiiigKKKKAooooMyHhkiqqiVLKAvmz0C3rPZU/AZPWR+7b9yiirtTB4DJ6yP3bfuVPDYFlfMzq1lKgBSvlFSb3Y9kUUU0w7RRRUUUUUUBWbxqYIImY2Ak31PoP1UUVYEJ8dh3ADlHANxmQtY9Yuu9V8rhLWyw2GluS0trpbL7T3miitsLYeI4dBZGVRqbKjAXOp0C9daXBpQ0ZZTcF5LH+89dFFZqxdjoxyb6DyW/wazhi8K4UuI2OVRdoyTzdRqV6DrRRWWkLYG4PJw6AjzXQQAdMttlUfQKuhxmFQ3QRqetYyDrvstFFA3wk3w8X9NPyim6KKAooooCiiig4Res/GYlIpoyxC3SQbHrj6hRRQQxHEMNIAHyOAbjMhax6xddDS04wTrlZI8umgjK+SbjVQDbTaiige8dw9v/7W/SrOEm8ER/lp+UUUUDdFFFAUUUUBRRRQ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6" name="AutoShape 2" descr="https://confluence.oceanobservatories.org/download/attachments/21206449/Thrift.png?version=1&amp;modificationDate=1266536216000"/>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28" name="AutoShape 4" descr="https://confluence.oceanobservatories.org/download/attachments/21206449/Thrift.png?version=1&amp;modificationDate=1266536216000"/>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029" name="Picture 5" descr="C:\Users\YOGESH\Desktop\Thrift.png"/>
          <p:cNvPicPr>
            <a:picLocks noChangeAspect="1" noChangeArrowheads="1"/>
          </p:cNvPicPr>
          <p:nvPr/>
        </p:nvPicPr>
        <p:blipFill>
          <a:blip r:embed="rId2"/>
          <a:srcRect/>
          <a:stretch>
            <a:fillRect/>
          </a:stretch>
        </p:blipFill>
        <p:spPr bwMode="auto">
          <a:xfrm>
            <a:off x="685800" y="1241341"/>
            <a:ext cx="7848600" cy="5235658"/>
          </a:xfrm>
          <a:prstGeom prst="rect">
            <a:avLst/>
          </a:prstGeom>
          <a:noFill/>
        </p:spPr>
      </p:pic>
      <p:pic>
        <p:nvPicPr>
          <p:cNvPr id="9" name="Picture 2" descr="D:\Web\Play PPT\logo\pptlogo.png"/>
          <p:cNvPicPr>
            <a:picLocks noChangeAspect="1" noChangeArrowheads="1"/>
          </p:cNvPicPr>
          <p:nvPr/>
        </p:nvPicPr>
        <p:blipFill>
          <a:blip r:embed="rId3"/>
          <a:srcRect/>
          <a:stretch>
            <a:fillRect/>
          </a:stretch>
        </p:blipFill>
        <p:spPr bwMode="auto">
          <a:xfrm>
            <a:off x="7315199" y="6266156"/>
            <a:ext cx="1626699" cy="36324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Thrift </a:t>
            </a:r>
            <a:r>
              <a:rPr lang="en-US" dirty="0" err="1" smtClean="0"/>
              <a:t>Struct</a:t>
            </a:r>
            <a:endParaRPr lang="en-US" dirty="0"/>
          </a:p>
        </p:txBody>
      </p:sp>
      <p:sp>
        <p:nvSpPr>
          <p:cNvPr id="3" name="Content Placeholder 2"/>
          <p:cNvSpPr>
            <a:spLocks noGrp="1"/>
          </p:cNvSpPr>
          <p:nvPr>
            <p:ph idx="1"/>
          </p:nvPr>
        </p:nvSpPr>
        <p:spPr/>
        <p:txBody>
          <a:bodyPr>
            <a:normAutofit/>
          </a:bodyPr>
          <a:lstStyle/>
          <a:p>
            <a:r>
              <a:rPr lang="en-US" dirty="0" smtClean="0"/>
              <a:t>A thrift </a:t>
            </a:r>
            <a:r>
              <a:rPr lang="en-US" dirty="0" err="1" smtClean="0"/>
              <a:t>struct</a:t>
            </a:r>
            <a:r>
              <a:rPr lang="en-US" dirty="0" smtClean="0"/>
              <a:t> defines a common object to be used across languages. </a:t>
            </a:r>
            <a:endParaRPr lang="en-US" dirty="0" smtClean="0"/>
          </a:p>
          <a:p>
            <a:r>
              <a:rPr lang="en-US" dirty="0" smtClean="0"/>
              <a:t>A </a:t>
            </a:r>
            <a:r>
              <a:rPr lang="en-US" dirty="0" err="1" smtClean="0"/>
              <a:t>struct</a:t>
            </a:r>
            <a:r>
              <a:rPr lang="en-US" dirty="0" smtClean="0"/>
              <a:t> is essentially similar to a class in object oriented programming languages. </a:t>
            </a:r>
            <a:endParaRPr lang="en-US" dirty="0" smtClean="0"/>
          </a:p>
          <a:p>
            <a:r>
              <a:rPr lang="en-US" dirty="0" smtClean="0"/>
              <a:t>A </a:t>
            </a:r>
            <a:r>
              <a:rPr lang="en-US" dirty="0" smtClean="0"/>
              <a:t>Thrift </a:t>
            </a:r>
            <a:r>
              <a:rPr lang="en-US" dirty="0" err="1" smtClean="0"/>
              <a:t>struct</a:t>
            </a:r>
            <a:r>
              <a:rPr lang="en-US" dirty="0" smtClean="0"/>
              <a:t> has a strongly typed field with unique field identifiers. </a:t>
            </a:r>
            <a:endParaRPr lang="en-US" dirty="0" smtClean="0"/>
          </a:p>
          <a:p>
            <a:r>
              <a:rPr lang="en-US" dirty="0" smtClean="0"/>
              <a:t>The </a:t>
            </a:r>
            <a:r>
              <a:rPr lang="en-US" dirty="0" smtClean="0"/>
              <a:t>basic syntax for Thrift </a:t>
            </a:r>
            <a:r>
              <a:rPr lang="en-US" dirty="0" err="1" smtClean="0"/>
              <a:t>struct</a:t>
            </a:r>
            <a:r>
              <a:rPr lang="en-US" dirty="0" smtClean="0"/>
              <a:t> is very similar to the </a:t>
            </a:r>
            <a:r>
              <a:rPr lang="en-US" dirty="0" err="1" smtClean="0"/>
              <a:t>structs</a:t>
            </a:r>
            <a:r>
              <a:rPr lang="en-US" dirty="0" smtClean="0"/>
              <a:t> used in C. </a:t>
            </a:r>
          </a:p>
        </p:txBody>
      </p:sp>
      <p:pic>
        <p:nvPicPr>
          <p:cNvPr id="4" name="Picture 2" descr="D:\Web\Play PPT\logo\pptlogo.png"/>
          <p:cNvPicPr>
            <a:picLocks noChangeAspect="1" noChangeArrowheads="1"/>
          </p:cNvPicPr>
          <p:nvPr/>
        </p:nvPicPr>
        <p:blipFill>
          <a:blip r:embed="rId2"/>
          <a:srcRect/>
          <a:stretch>
            <a:fillRect/>
          </a:stretch>
        </p:blipFill>
        <p:spPr bwMode="auto">
          <a:xfrm>
            <a:off x="6553200" y="6096000"/>
            <a:ext cx="2388699" cy="5334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 thrift </a:t>
            </a:r>
            <a:r>
              <a:rPr lang="en-US" dirty="0" err="1" smtClean="0"/>
              <a:t>struct</a:t>
            </a:r>
            <a:r>
              <a:rPr lang="en-US" dirty="0" smtClean="0"/>
              <a:t> look?</a:t>
            </a:r>
            <a:endParaRPr lang="en-US" dirty="0"/>
          </a:p>
        </p:txBody>
      </p:sp>
      <p:sp>
        <p:nvSpPr>
          <p:cNvPr id="3" name="Content Placeholder 2"/>
          <p:cNvSpPr>
            <a:spLocks noGrp="1"/>
          </p:cNvSpPr>
          <p:nvPr>
            <p:ph idx="1"/>
          </p:nvPr>
        </p:nvSpPr>
        <p:spPr/>
        <p:txBody>
          <a:bodyPr/>
          <a:lstStyle/>
          <a:p>
            <a:pPr>
              <a:buNone/>
            </a:pPr>
            <a:r>
              <a:rPr lang="en-US" dirty="0" smtClean="0"/>
              <a:t>    </a:t>
            </a:r>
            <a:r>
              <a:rPr lang="en-US" dirty="0" err="1" smtClean="0"/>
              <a:t>struct</a:t>
            </a:r>
            <a:r>
              <a:rPr lang="en-US" dirty="0" smtClean="0"/>
              <a:t> </a:t>
            </a:r>
            <a:r>
              <a:rPr lang="en-US" dirty="0" smtClean="0"/>
              <a:t>Example</a:t>
            </a:r>
            <a:br>
              <a:rPr lang="en-US" dirty="0" smtClean="0"/>
            </a:br>
            <a:r>
              <a:rPr lang="en-US" dirty="0" smtClean="0"/>
              <a:t>{</a:t>
            </a:r>
            <a:br>
              <a:rPr lang="en-US" dirty="0" smtClean="0"/>
            </a:br>
            <a:r>
              <a:rPr lang="en-US" dirty="0" smtClean="0"/>
              <a:t>1: i32 number =10,</a:t>
            </a:r>
            <a:br>
              <a:rPr lang="en-US" dirty="0" smtClean="0"/>
            </a:br>
            <a:r>
              <a:rPr lang="en-US" dirty="0" smtClean="0"/>
              <a:t>2: i64 </a:t>
            </a:r>
            <a:r>
              <a:rPr lang="en-US" dirty="0" err="1" smtClean="0"/>
              <a:t>bignumber</a:t>
            </a:r>
            <a:r>
              <a:rPr lang="en-US" dirty="0" smtClean="0"/>
              <a:t>,</a:t>
            </a:r>
            <a:br>
              <a:rPr lang="en-US" dirty="0" smtClean="0"/>
            </a:br>
            <a:r>
              <a:rPr lang="en-US" dirty="0" smtClean="0"/>
              <a:t>3: double decimals,</a:t>
            </a:r>
            <a:br>
              <a:rPr lang="en-US" dirty="0" smtClean="0"/>
            </a:br>
            <a:r>
              <a:rPr lang="en-US" dirty="0" smtClean="0"/>
              <a:t>4: string name= “NB”</a:t>
            </a:r>
            <a:br>
              <a:rPr lang="en-US" dirty="0" smtClean="0"/>
            </a:br>
            <a:r>
              <a:rPr lang="en-US" dirty="0" smtClean="0"/>
              <a:t>};</a:t>
            </a:r>
          </a:p>
          <a:p>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6553200" y="6096000"/>
            <a:ext cx="2388699" cy="5334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Services of </a:t>
            </a:r>
            <a:r>
              <a:rPr lang="en-US" dirty="0" err="1" smtClean="0"/>
              <a:t>Facebook</a:t>
            </a:r>
            <a:r>
              <a:rPr lang="en-US" dirty="0" smtClean="0"/>
              <a:t> Thrift</a:t>
            </a:r>
            <a:endParaRPr lang="en-US" dirty="0"/>
          </a:p>
        </p:txBody>
      </p:sp>
      <p:sp>
        <p:nvSpPr>
          <p:cNvPr id="3" name="Content Placeholder 2"/>
          <p:cNvSpPr>
            <a:spLocks noGrp="1"/>
          </p:cNvSpPr>
          <p:nvPr>
            <p:ph idx="1"/>
          </p:nvPr>
        </p:nvSpPr>
        <p:spPr/>
        <p:txBody>
          <a:bodyPr/>
          <a:lstStyle/>
          <a:p>
            <a:r>
              <a:rPr lang="en-US" dirty="0" smtClean="0"/>
              <a:t>Thrift has been employed in a large number of applications at </a:t>
            </a:r>
            <a:r>
              <a:rPr lang="en-US" dirty="0" err="1" smtClean="0"/>
              <a:t>Facebook</a:t>
            </a:r>
            <a:r>
              <a:rPr lang="en-US" dirty="0" smtClean="0"/>
              <a:t>, including search, logging, mobile, ads and the developer platform</a:t>
            </a:r>
            <a:r>
              <a:rPr lang="en-US" dirty="0" smtClean="0"/>
              <a:t>.</a:t>
            </a:r>
          </a:p>
          <a:p>
            <a:r>
              <a:rPr lang="en-US" dirty="0" smtClean="0"/>
              <a:t>The most important services of </a:t>
            </a:r>
            <a:r>
              <a:rPr lang="en-US" dirty="0" err="1" smtClean="0"/>
              <a:t>Facebook</a:t>
            </a:r>
            <a:r>
              <a:rPr lang="en-US" dirty="0" smtClean="0"/>
              <a:t> are:</a:t>
            </a:r>
          </a:p>
          <a:p>
            <a:pPr lvl="1"/>
            <a:r>
              <a:rPr lang="en-US" dirty="0" smtClean="0"/>
              <a:t>Search</a:t>
            </a:r>
          </a:p>
          <a:p>
            <a:pPr lvl="1"/>
            <a:r>
              <a:rPr lang="en-US" dirty="0" smtClean="0"/>
              <a:t>Logging</a:t>
            </a:r>
          </a:p>
          <a:p>
            <a:endParaRPr lang="en-US" dirty="0"/>
          </a:p>
        </p:txBody>
      </p:sp>
      <p:pic>
        <p:nvPicPr>
          <p:cNvPr id="7" name="Picture 2" descr="D:\Web\Play PPT\logo\pptlogo.png"/>
          <p:cNvPicPr>
            <a:picLocks noChangeAspect="1" noChangeArrowheads="1"/>
          </p:cNvPicPr>
          <p:nvPr/>
        </p:nvPicPr>
        <p:blipFill>
          <a:blip r:embed="rId2"/>
          <a:srcRect/>
          <a:stretch>
            <a:fillRect/>
          </a:stretch>
        </p:blipFill>
        <p:spPr bwMode="auto">
          <a:xfrm>
            <a:off x="6553200" y="6096000"/>
            <a:ext cx="2388699" cy="5334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Search</a:t>
            </a:r>
            <a:endParaRPr lang="en-US" dirty="0"/>
          </a:p>
        </p:txBody>
      </p:sp>
      <p:sp>
        <p:nvSpPr>
          <p:cNvPr id="3" name="Content Placeholder 2"/>
          <p:cNvSpPr>
            <a:spLocks noGrp="1"/>
          </p:cNvSpPr>
          <p:nvPr>
            <p:ph idx="1"/>
          </p:nvPr>
        </p:nvSpPr>
        <p:spPr/>
        <p:txBody>
          <a:bodyPr>
            <a:normAutofit lnSpcReduction="10000"/>
          </a:bodyPr>
          <a:lstStyle/>
          <a:p>
            <a:r>
              <a:rPr lang="en-US" dirty="0" smtClean="0"/>
              <a:t>Thrift is used as the underlying protocol and transport layer for the </a:t>
            </a:r>
            <a:r>
              <a:rPr lang="en-US" dirty="0" err="1" smtClean="0"/>
              <a:t>Facebook</a:t>
            </a:r>
            <a:r>
              <a:rPr lang="en-US" dirty="0" smtClean="0"/>
              <a:t> Search service. </a:t>
            </a:r>
            <a:endParaRPr lang="en-US" dirty="0" smtClean="0"/>
          </a:p>
          <a:p>
            <a:r>
              <a:rPr lang="en-US" dirty="0" smtClean="0"/>
              <a:t>The </a:t>
            </a:r>
            <a:r>
              <a:rPr lang="en-US" dirty="0" smtClean="0"/>
              <a:t>multi-language code generation is well suited for search because it allows for application development in an efficient server side language (C++) and allows the </a:t>
            </a:r>
            <a:r>
              <a:rPr lang="en-US" dirty="0" err="1" smtClean="0"/>
              <a:t>Facebook</a:t>
            </a:r>
            <a:r>
              <a:rPr lang="en-US" dirty="0" smtClean="0"/>
              <a:t> PHP-based web application to make calls to the search service using Thrift PHP libraries.</a:t>
            </a:r>
            <a:endParaRPr lang="en-US" dirty="0"/>
          </a:p>
        </p:txBody>
      </p:sp>
      <p:pic>
        <p:nvPicPr>
          <p:cNvPr id="4" name="Picture 2" descr="D:\Web\Play PPT\logo\pptlogo.png"/>
          <p:cNvPicPr>
            <a:picLocks noChangeAspect="1" noChangeArrowheads="1"/>
          </p:cNvPicPr>
          <p:nvPr/>
        </p:nvPicPr>
        <p:blipFill>
          <a:blip r:embed="rId2"/>
          <a:srcRect/>
          <a:stretch>
            <a:fillRect/>
          </a:stretch>
        </p:blipFill>
        <p:spPr bwMode="auto">
          <a:xfrm>
            <a:off x="6553200" y="6096000"/>
            <a:ext cx="2388699" cy="5334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TotalTime>
  <Words>486</Words>
  <Application>Microsoft Office PowerPoint</Application>
  <PresentationFormat>On-screen Show (4:3)</PresentationFormat>
  <Paragraphs>40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Facebook Thrift</vt:lpstr>
      <vt:lpstr>What is Facebook Thrift?</vt:lpstr>
      <vt:lpstr>Goal of Facebook Thrift</vt:lpstr>
      <vt:lpstr>Features of Thrift Design</vt:lpstr>
      <vt:lpstr>Thrift Design</vt:lpstr>
      <vt:lpstr>Thrift Struct</vt:lpstr>
      <vt:lpstr>How a thrift struct look?</vt:lpstr>
      <vt:lpstr>Services of Facebook Thrift</vt:lpstr>
      <vt:lpstr>Search</vt:lpstr>
      <vt:lpstr>Logging</vt:lpstr>
      <vt:lpstr>Conclusion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Facebook Thrift</dc:title>
  <dc:creator>YOGESH</dc:creator>
  <cp:lastModifiedBy>YOGESH</cp:lastModifiedBy>
  <cp:revision>9</cp:revision>
  <dcterms:created xsi:type="dcterms:W3CDTF">2013-10-06T03:09:09Z</dcterms:created>
  <dcterms:modified xsi:type="dcterms:W3CDTF">2013-10-06T08:31:12Z</dcterms:modified>
</cp:coreProperties>
</file>