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5" r:id="rId12"/>
    <p:sldId id="266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C615803-6D43-48A7-9874-42CF12C983C9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D580652-911F-49F0-B0CB-D9BC8D272C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15803-6D43-48A7-9874-42CF12C983C9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0652-911F-49F0-B0CB-D9BC8D272C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15803-6D43-48A7-9874-42CF12C983C9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0652-911F-49F0-B0CB-D9BC8D272C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15803-6D43-48A7-9874-42CF12C983C9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0652-911F-49F0-B0CB-D9BC8D272C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15803-6D43-48A7-9874-42CF12C983C9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0652-911F-49F0-B0CB-D9BC8D272C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15803-6D43-48A7-9874-42CF12C983C9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0652-911F-49F0-B0CB-D9BC8D272C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C615803-6D43-48A7-9874-42CF12C983C9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D580652-911F-49F0-B0CB-D9BC8D272C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C615803-6D43-48A7-9874-42CF12C983C9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D580652-911F-49F0-B0CB-D9BC8D272C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15803-6D43-48A7-9874-42CF12C983C9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0652-911F-49F0-B0CB-D9BC8D272C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15803-6D43-48A7-9874-42CF12C983C9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0652-911F-49F0-B0CB-D9BC8D272C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15803-6D43-48A7-9874-42CF12C983C9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0652-911F-49F0-B0CB-D9BC8D272C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C615803-6D43-48A7-9874-42CF12C983C9}" type="datetimeFigureOut">
              <a:rPr lang="en-US" smtClean="0"/>
              <a:pPr/>
              <a:t>10/6/2013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D580652-911F-49F0-B0CB-D9BC8D272C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24000"/>
            <a:ext cx="9144000" cy="1295400"/>
          </a:xfrm>
        </p:spPr>
        <p:txBody>
          <a:bodyPr/>
          <a:lstStyle/>
          <a:p>
            <a:pPr algn="ctr"/>
            <a:r>
              <a:rPr lang="en-US" dirty="0" smtClean="0"/>
              <a:t>Micro Mechatronics in Surgery</a:t>
            </a:r>
            <a:endParaRPr lang="en-US" dirty="0"/>
          </a:p>
        </p:txBody>
      </p:sp>
      <p:pic>
        <p:nvPicPr>
          <p:cNvPr id="1026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533400"/>
            <a:ext cx="3142277" cy="701675"/>
          </a:xfrm>
          <a:prstGeom prst="rect">
            <a:avLst/>
          </a:prstGeom>
          <a:noFill/>
        </p:spPr>
      </p:pic>
      <p:pic>
        <p:nvPicPr>
          <p:cNvPr id="1027" name="Picture 3" descr="Surgery_Surgical_Robot_Raven_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3200400"/>
            <a:ext cx="3810000" cy="3458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 Surgery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auto"/>
            <a:r>
              <a:rPr lang="en-US" b="1" dirty="0" smtClean="0"/>
              <a:t>Micro Surgery, a sophisticated surgical technique</a:t>
            </a:r>
            <a:r>
              <a:rPr lang="en-US" dirty="0" smtClean="0"/>
              <a:t> which involves the use of fine instruments and visual magnification to allow the surgeon to carefully manipulate very small structures. </a:t>
            </a:r>
          </a:p>
          <a:p>
            <a:pPr fontAlgn="auto"/>
            <a:r>
              <a:rPr lang="en-US" dirty="0" smtClean="0"/>
              <a:t>In this operation, severed vessels and nerves of diameters less than 1 mm are tediously reconnected. </a:t>
            </a:r>
          </a:p>
          <a:p>
            <a:pPr fontAlgn="auto"/>
            <a:r>
              <a:rPr lang="en-US" dirty="0" smtClean="0"/>
              <a:t>Since 1994, a group from </a:t>
            </a:r>
            <a:r>
              <a:rPr lang="en-US" b="1" dirty="0" smtClean="0"/>
              <a:t>NASA</a:t>
            </a:r>
            <a:r>
              <a:rPr lang="en-US" dirty="0" smtClean="0"/>
              <a:t> has been developing a new robotic micro dexterity platform called </a:t>
            </a:r>
            <a:r>
              <a:rPr lang="en-US" b="1" dirty="0" smtClean="0"/>
              <a:t>Robot Assisted Micro Surgery (RAMS),</a:t>
            </a:r>
            <a:r>
              <a:rPr lang="en-US" dirty="0" smtClean="0"/>
              <a:t> which will enable new microsurgical procedures of the brain, eye, ear, nose, throat, face and hand.</a:t>
            </a:r>
          </a:p>
          <a:p>
            <a:pPr fontAlgn="auto"/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63723" y="6088602"/>
            <a:ext cx="2151677" cy="4804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 Gripper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auto"/>
            <a:r>
              <a:rPr lang="en-US" dirty="0" smtClean="0"/>
              <a:t>Traditional precision machining and laser cutting technologies were used to fabricate the earlier prototypes. </a:t>
            </a:r>
          </a:p>
          <a:p>
            <a:pPr fontAlgn="auto"/>
            <a:r>
              <a:rPr lang="en-US" dirty="0" smtClean="0"/>
              <a:t>However, </a:t>
            </a:r>
            <a:r>
              <a:rPr lang="en-US" b="1" dirty="0" smtClean="0"/>
              <a:t>LIGA (in German: </a:t>
            </a:r>
            <a:r>
              <a:rPr lang="en-US" b="1" dirty="0" err="1" smtClean="0"/>
              <a:t>Lithographie</a:t>
            </a:r>
            <a:r>
              <a:rPr lang="en-US" b="1" dirty="0" smtClean="0"/>
              <a:t>, </a:t>
            </a:r>
            <a:r>
              <a:rPr lang="en-US" b="1" dirty="0" err="1" smtClean="0"/>
              <a:t>Galvanoformung</a:t>
            </a:r>
            <a:r>
              <a:rPr lang="en-US" b="1" dirty="0" smtClean="0"/>
              <a:t>, </a:t>
            </a:r>
            <a:r>
              <a:rPr lang="en-US" b="1" dirty="0" err="1" smtClean="0"/>
              <a:t>Abformung</a:t>
            </a:r>
            <a:r>
              <a:rPr lang="en-US" b="1" dirty="0" smtClean="0"/>
              <a:t>)</a:t>
            </a:r>
            <a:r>
              <a:rPr lang="en-US" dirty="0" smtClean="0"/>
              <a:t> was employed for the latest prototype due to the unique advantages it can offer in the fabrication of structures with high aspect ratios. </a:t>
            </a:r>
          </a:p>
          <a:p>
            <a:pPr fontAlgn="auto"/>
            <a:r>
              <a:rPr lang="en-US" dirty="0" smtClean="0"/>
              <a:t>The ‘finger’ of this 200 micro-meter thick micro gripper was designed to have a displacement of between 100 to 200 micrometer each.</a:t>
            </a:r>
          </a:p>
          <a:p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63723" y="6088602"/>
            <a:ext cx="2151677" cy="4804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 Gripper</a:t>
            </a:r>
            <a:endParaRPr lang="en-US" dirty="0"/>
          </a:p>
        </p:txBody>
      </p:sp>
      <p:pic>
        <p:nvPicPr>
          <p:cNvPr id="4098" name="Picture 2" descr="mems-gripp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2344882"/>
            <a:ext cx="5181600" cy="3827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63723" y="6088602"/>
            <a:ext cx="2151677" cy="4804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Micromechatronic technologies will have an even greater impact in the field of surgery. </a:t>
            </a:r>
          </a:p>
          <a:p>
            <a:r>
              <a:rPr lang="en-US" dirty="0" smtClean="0"/>
              <a:t>Surgeons can be more relieved from technical difficulties while patients can suffer less pain and discomfort. </a:t>
            </a:r>
          </a:p>
          <a:p>
            <a:r>
              <a:rPr lang="en-US" dirty="0" smtClean="0"/>
              <a:t>Exciting micro-scale actuator and sensor technologies are being introduced and developed at a rapid pace. 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63723" y="6088602"/>
            <a:ext cx="2151677" cy="4804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19600"/>
            <a:ext cx="8229600" cy="646176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rgbClr val="FF6600"/>
                </a:solidFill>
              </a:rPr>
              <a:t>www.playppt.com</a:t>
            </a:r>
            <a:endParaRPr lang="en-US" dirty="0">
              <a:solidFill>
                <a:srgbClr val="FF6600"/>
              </a:solidFill>
            </a:endParaRPr>
          </a:p>
        </p:txBody>
      </p:sp>
      <p:pic>
        <p:nvPicPr>
          <p:cNvPr id="5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3429000"/>
            <a:ext cx="3142277" cy="701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micro mechatronics?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Micro mechatronics is the synergistic integration of micro-electro-mechanical system, electronic technologies, and precision mechatronics with high added value. </a:t>
            </a:r>
          </a:p>
          <a:p>
            <a:r>
              <a:rPr lang="en-US" b="1" dirty="0" smtClean="0"/>
              <a:t>Micro-</a:t>
            </a:r>
            <a:r>
              <a:rPr lang="en-US" b="1" dirty="0" err="1" smtClean="0"/>
              <a:t>mechatronic</a:t>
            </a:r>
            <a:r>
              <a:rPr lang="en-US" b="1" dirty="0" smtClean="0"/>
              <a:t> devices</a:t>
            </a:r>
            <a:r>
              <a:rPr lang="en-US" dirty="0" smtClean="0"/>
              <a:t> </a:t>
            </a:r>
            <a:r>
              <a:rPr lang="en-US" smtClean="0"/>
              <a:t>would </a:t>
            </a:r>
            <a:r>
              <a:rPr lang="en-US" smtClean="0"/>
              <a:t>be </a:t>
            </a:r>
            <a:r>
              <a:rPr lang="en-US" dirty="0" smtClean="0"/>
              <a:t>in the range of a </a:t>
            </a:r>
            <a:r>
              <a:rPr lang="en-US" b="1" dirty="0" smtClean="0"/>
              <a:t>few microns</a:t>
            </a:r>
            <a:r>
              <a:rPr lang="en-US" dirty="0" smtClean="0"/>
              <a:t> to </a:t>
            </a:r>
            <a:r>
              <a:rPr lang="en-US" b="1" dirty="0" smtClean="0"/>
              <a:t>1 cm</a:t>
            </a:r>
            <a:r>
              <a:rPr lang="en-US" dirty="0" smtClean="0"/>
              <a:t>, which has played a vital role in the evolution of MIS (Minimally Invasive Surgery).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63723" y="6088602"/>
            <a:ext cx="2151677" cy="4804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Layout of micro mechatronics surgical system</a:t>
            </a:r>
            <a:endParaRPr lang="en-US" dirty="0"/>
          </a:p>
        </p:txBody>
      </p:sp>
      <p:pic>
        <p:nvPicPr>
          <p:cNvPr id="2050" name="Picture 2" descr="C:\Users\YOGESH\Desktop\layout of mm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1752600"/>
            <a:ext cx="4959350" cy="4928419"/>
          </a:xfrm>
          <a:prstGeom prst="rect">
            <a:avLst/>
          </a:prstGeom>
          <a:noFill/>
        </p:spPr>
      </p:pic>
      <p:pic>
        <p:nvPicPr>
          <p:cNvPr id="5" name="Picture 2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63723" y="6088602"/>
            <a:ext cx="2151677" cy="4804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Enhanced Accuracy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743200"/>
            <a:ext cx="8610600" cy="3413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63723" y="6088602"/>
            <a:ext cx="2151677" cy="4804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Enhanced Accuracy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/>
            <a:r>
              <a:rPr lang="en-US" dirty="0" smtClean="0"/>
              <a:t>In the previous slide, the surgeon’s motions are scaled down such that a </a:t>
            </a:r>
            <a:r>
              <a:rPr lang="en-US" b="1" dirty="0" smtClean="0"/>
              <a:t>large translation</a:t>
            </a:r>
            <a:r>
              <a:rPr lang="en-US" dirty="0" smtClean="0"/>
              <a:t> made by the </a:t>
            </a:r>
            <a:r>
              <a:rPr lang="en-US" b="1" dirty="0" smtClean="0"/>
              <a:t>master controller</a:t>
            </a:r>
            <a:r>
              <a:rPr lang="en-US" dirty="0" smtClean="0"/>
              <a:t> would cause the </a:t>
            </a:r>
            <a:r>
              <a:rPr lang="en-US" b="1" dirty="0" smtClean="0"/>
              <a:t>slave micromanipulator</a:t>
            </a:r>
            <a:r>
              <a:rPr lang="en-US" dirty="0" smtClean="0"/>
              <a:t> to be </a:t>
            </a:r>
            <a:r>
              <a:rPr lang="en-US" b="1" dirty="0" smtClean="0"/>
              <a:t>moved</a:t>
            </a:r>
            <a:r>
              <a:rPr lang="en-US" dirty="0" smtClean="0"/>
              <a:t> only a </a:t>
            </a:r>
            <a:r>
              <a:rPr lang="en-US" b="1" dirty="0" smtClean="0"/>
              <a:t>fraction of the distance</a:t>
            </a:r>
            <a:r>
              <a:rPr lang="en-US" dirty="0" smtClean="0"/>
              <a:t>. </a:t>
            </a:r>
          </a:p>
          <a:p>
            <a:pPr fontAlgn="auto"/>
            <a:r>
              <a:rPr lang="en-US" dirty="0" smtClean="0"/>
              <a:t>Such a system would improve dexterity and accuracy as it relieves most of the surgeon’s technical difficulties.</a:t>
            </a:r>
          </a:p>
          <a:p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63723" y="6088602"/>
            <a:ext cx="2151677" cy="4804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Improved Diagnosis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auto"/>
            <a:r>
              <a:rPr lang="en-US" dirty="0" smtClean="0"/>
              <a:t>Another possible use of micro mechatronics in surgery is in the area of diagnosis.</a:t>
            </a:r>
          </a:p>
          <a:p>
            <a:pPr fontAlgn="auto"/>
            <a:r>
              <a:rPr lang="en-US" dirty="0" smtClean="0"/>
              <a:t>Noninvasive real-time diagnosis of the tissue of interest can be obtained by incorporating temperature, biochemical and micro-optical sensors into surgical tools. </a:t>
            </a:r>
          </a:p>
          <a:p>
            <a:pPr fontAlgn="auto"/>
            <a:r>
              <a:rPr lang="en-US" dirty="0" smtClean="0"/>
              <a:t>The real-time diagnosis of the </a:t>
            </a:r>
            <a:r>
              <a:rPr lang="en-US" b="1" dirty="0" smtClean="0"/>
              <a:t>tissue’s pathology</a:t>
            </a:r>
            <a:r>
              <a:rPr lang="en-US" dirty="0" smtClean="0"/>
              <a:t> would allow the </a:t>
            </a:r>
            <a:r>
              <a:rPr lang="en-US" b="1" dirty="0" smtClean="0"/>
              <a:t>surgeon</a:t>
            </a:r>
            <a:r>
              <a:rPr lang="en-US" dirty="0" smtClean="0"/>
              <a:t> to </a:t>
            </a:r>
            <a:r>
              <a:rPr lang="en-US" b="1" dirty="0" smtClean="0"/>
              <a:t>decide</a:t>
            </a:r>
            <a:r>
              <a:rPr lang="en-US" dirty="0" smtClean="0"/>
              <a:t>, on the spot, a </a:t>
            </a:r>
            <a:r>
              <a:rPr lang="en-US" b="1" dirty="0" smtClean="0"/>
              <a:t>suitable therapy</a:t>
            </a:r>
            <a:r>
              <a:rPr lang="en-US" dirty="0" smtClean="0"/>
              <a:t>, reducing the need for follow-up surgeries.</a:t>
            </a:r>
          </a:p>
          <a:p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63723" y="6088602"/>
            <a:ext cx="2151677" cy="4804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Endoscopic Surgery</a:t>
            </a:r>
          </a:p>
          <a:p>
            <a:r>
              <a:rPr lang="en-US" dirty="0" smtClean="0"/>
              <a:t>Micro Surgery</a:t>
            </a:r>
          </a:p>
          <a:p>
            <a:r>
              <a:rPr lang="en-US" dirty="0" smtClean="0"/>
              <a:t>Micro Gripper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63723" y="6088602"/>
            <a:ext cx="2151677" cy="4804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Endoscopic Surgery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/>
            <a:r>
              <a:rPr lang="en-US" dirty="0" smtClean="0"/>
              <a:t>The main objective of endoscopic surgery is to perform inspection and surgical procedures by inserting long instruments, called endoscopes, into natural orifices or small incisions.</a:t>
            </a:r>
          </a:p>
          <a:p>
            <a:pPr fontAlgn="auto"/>
            <a:r>
              <a:rPr lang="en-US" dirty="0" smtClean="0"/>
              <a:t>Endoscopes, either rigid or flexible, would normally have onboard an ultra-compact CCD camera, optical fibers, air/water channels and a surgical tool channel.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63723" y="6088602"/>
            <a:ext cx="2151677" cy="4804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Endoscopic Surgery</a:t>
            </a:r>
            <a:endParaRPr lang="en-US" dirty="0"/>
          </a:p>
        </p:txBody>
      </p:sp>
      <p:pic>
        <p:nvPicPr>
          <p:cNvPr id="5124" name="Picture 4" descr="http://3.bp.blogspot.com/_3XGxKVe61w0/TKns2fw76CI/AAAAAAAAA_U/EufisE8PafY/s320/whatsnewphot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2717800"/>
            <a:ext cx="4724400" cy="3149600"/>
          </a:xfrm>
          <a:prstGeom prst="rect">
            <a:avLst/>
          </a:prstGeom>
          <a:noFill/>
        </p:spPr>
      </p:pic>
      <p:pic>
        <p:nvPicPr>
          <p:cNvPr id="6" name="Picture 2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63723" y="6088602"/>
            <a:ext cx="2151677" cy="4804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89</TotalTime>
  <Words>489</Words>
  <Application>Microsoft Office PowerPoint</Application>
  <PresentationFormat>On-screen Show (4:3)</PresentationFormat>
  <Paragraphs>36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Urban</vt:lpstr>
      <vt:lpstr>Micro Mechatronics in Surgery</vt:lpstr>
      <vt:lpstr>What is micro mechatronics?</vt:lpstr>
      <vt:lpstr>Layout of micro mechatronics surgical system</vt:lpstr>
      <vt:lpstr>Enhanced Accuracy</vt:lpstr>
      <vt:lpstr>Enhanced Accuracy</vt:lpstr>
      <vt:lpstr>Improved Diagnosis Procedure</vt:lpstr>
      <vt:lpstr>Applications:</vt:lpstr>
      <vt:lpstr>Endoscopic Surgery</vt:lpstr>
      <vt:lpstr>Endoscopic Surgery</vt:lpstr>
      <vt:lpstr>Micro Surgery</vt:lpstr>
      <vt:lpstr>Micro Gripper</vt:lpstr>
      <vt:lpstr>Micro Gripper</vt:lpstr>
      <vt:lpstr>Conclusion</vt:lpstr>
      <vt:lpstr>Thank You!!!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 Mechatronics                          in Surgery</dc:title>
  <dc:creator>YOGESH</dc:creator>
  <cp:lastModifiedBy>YOGESH</cp:lastModifiedBy>
  <cp:revision>15</cp:revision>
  <dcterms:created xsi:type="dcterms:W3CDTF">2013-10-06T10:24:04Z</dcterms:created>
  <dcterms:modified xsi:type="dcterms:W3CDTF">2013-10-06T13:23:42Z</dcterms:modified>
</cp:coreProperties>
</file>