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9236-2B25-4EDD-BFB9-642ED5D8EAF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A6C2D0-2BCC-4E7B-B09F-F8CD7C656C9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9236-2B25-4EDD-BFB9-642ED5D8EAF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6C2D0-2BCC-4E7B-B09F-F8CD7C656C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9236-2B25-4EDD-BFB9-642ED5D8EAF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6C2D0-2BCC-4E7B-B09F-F8CD7C656C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B1E9236-2B25-4EDD-BFB9-642ED5D8EAF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3A6C2D0-2BCC-4E7B-B09F-F8CD7C656C9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9236-2B25-4EDD-BFB9-642ED5D8EAF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6C2D0-2BCC-4E7B-B09F-F8CD7C656C9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9236-2B25-4EDD-BFB9-642ED5D8EAF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6C2D0-2BCC-4E7B-B09F-F8CD7C656C9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6C2D0-2BCC-4E7B-B09F-F8CD7C656C9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9236-2B25-4EDD-BFB9-642ED5D8EAF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9236-2B25-4EDD-BFB9-642ED5D8EAF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6C2D0-2BCC-4E7B-B09F-F8CD7C656C9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9236-2B25-4EDD-BFB9-642ED5D8EAF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6C2D0-2BCC-4E7B-B09F-F8CD7C656C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B1E9236-2B25-4EDD-BFB9-642ED5D8EAF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3A6C2D0-2BCC-4E7B-B09F-F8CD7C656C9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9236-2B25-4EDD-BFB9-642ED5D8EAF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A6C2D0-2BCC-4E7B-B09F-F8CD7C656C9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B1E9236-2B25-4EDD-BFB9-642ED5D8EAF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3A6C2D0-2BCC-4E7B-B09F-F8CD7C656C9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0"/>
            <a:ext cx="8305800" cy="824132"/>
          </a:xfrm>
        </p:spPr>
        <p:txBody>
          <a:bodyPr/>
          <a:lstStyle/>
          <a:p>
            <a:r>
              <a:rPr smtClean="0">
                <a:solidFill>
                  <a:srgbClr val="FF0000"/>
                </a:solidFill>
              </a:rPr>
              <a:t>Personality Disorder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5842" name="Picture 2" descr="http://www.articlesaboutmen.com/wp-content/uploads/2010/07/Personality-disorders-_opt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362200"/>
            <a:ext cx="4876800" cy="4399596"/>
          </a:xfrm>
          <a:prstGeom prst="rect">
            <a:avLst/>
          </a:prstGeom>
          <a:noFill/>
        </p:spPr>
      </p:pic>
      <p:pic>
        <p:nvPicPr>
          <p:cNvPr id="35843" name="Picture 3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381000"/>
            <a:ext cx="3071185" cy="68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Stick to your treatment plan</a:t>
            </a:r>
          </a:p>
          <a:p>
            <a:r>
              <a:rPr lang="en-US" dirty="0" smtClean="0"/>
              <a:t>Take your medications as directed</a:t>
            </a:r>
          </a:p>
          <a:p>
            <a:r>
              <a:rPr lang="en-US" dirty="0" smtClean="0"/>
              <a:t>Learn about your condition</a:t>
            </a:r>
          </a:p>
          <a:p>
            <a:r>
              <a:rPr lang="en-US" dirty="0" smtClean="0"/>
              <a:t>Pay attention to warning signs</a:t>
            </a:r>
          </a:p>
          <a:p>
            <a:r>
              <a:rPr lang="en-US" dirty="0" smtClean="0"/>
              <a:t>Get active</a:t>
            </a:r>
          </a:p>
          <a:p>
            <a:r>
              <a:rPr lang="en-US" dirty="0" smtClean="0"/>
              <a:t>Avoid drugs and alcohol</a:t>
            </a:r>
          </a:p>
          <a:p>
            <a:r>
              <a:rPr lang="en-US" dirty="0" smtClean="0"/>
              <a:t>Get routine medical care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solidFill>
                  <a:srgbClr val="FF0000"/>
                </a:solidFill>
              </a:rPr>
              <a:t>Remedy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11015" y="6139649"/>
            <a:ext cx="1851985" cy="413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6858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www.playppt.com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solidFill>
                  <a:srgbClr val="FF0000"/>
                </a:solidFill>
              </a:rPr>
              <a:t>Thank You!!!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743200"/>
            <a:ext cx="3071185" cy="68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personality disorder is a type of mental illness in which you have trouble perceiving and relating to situations and to people — including yourself</a:t>
            </a:r>
            <a:r>
              <a:rPr lang="en-US" dirty="0" smtClean="0"/>
              <a:t>.</a:t>
            </a:r>
          </a:p>
          <a:p>
            <a:r>
              <a:rPr lang="en-US" dirty="0" smtClean="0"/>
              <a:t>Personality disorder peoples </a:t>
            </a:r>
            <a:r>
              <a:rPr lang="en-US" dirty="0" smtClean="0"/>
              <a:t>have a rigid and unhealthy pattern of thinking and behaving no matter what the situation.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 smtClean="0"/>
              <a:t>leads to significant problems and limitations in relationships, social encounters, work and school. 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solidFill>
                  <a:srgbClr val="FF0000"/>
                </a:solidFill>
              </a:rPr>
              <a:t>Introduction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11015" y="6139649"/>
            <a:ext cx="1851985" cy="413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Frequent mood swings</a:t>
            </a:r>
          </a:p>
          <a:p>
            <a:r>
              <a:rPr lang="en-US" dirty="0" smtClean="0"/>
              <a:t>Stormy relationships</a:t>
            </a:r>
          </a:p>
          <a:p>
            <a:r>
              <a:rPr lang="en-US" dirty="0" smtClean="0"/>
              <a:t>Social isolation</a:t>
            </a:r>
          </a:p>
          <a:p>
            <a:r>
              <a:rPr lang="en-US" dirty="0" smtClean="0"/>
              <a:t>Angry outbursts</a:t>
            </a:r>
          </a:p>
          <a:p>
            <a:r>
              <a:rPr lang="en-US" dirty="0" smtClean="0"/>
              <a:t>Suspicion and mistrust of others</a:t>
            </a:r>
          </a:p>
          <a:p>
            <a:r>
              <a:rPr lang="en-US" dirty="0" smtClean="0"/>
              <a:t>Difficulty making friends</a:t>
            </a:r>
          </a:p>
          <a:p>
            <a:r>
              <a:rPr lang="en-US" dirty="0" smtClean="0"/>
              <a:t>A need for instant gratification</a:t>
            </a:r>
          </a:p>
          <a:p>
            <a:r>
              <a:rPr lang="en-US" dirty="0" smtClean="0"/>
              <a:t>Poor impulse control</a:t>
            </a:r>
          </a:p>
          <a:p>
            <a:r>
              <a:rPr lang="en-US" dirty="0" smtClean="0"/>
              <a:t>Alcohol or substance </a:t>
            </a:r>
            <a:r>
              <a:rPr lang="en-US" dirty="0" smtClean="0"/>
              <a:t>abuse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solidFill>
                  <a:srgbClr val="FF0000"/>
                </a:solidFill>
              </a:rPr>
              <a:t>Symptoms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11015" y="6139649"/>
            <a:ext cx="1851985" cy="413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specific types of personality disorders are grouped into three clusters based on similar characteristics and symptoms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Cluster A 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Cluster B</a:t>
            </a:r>
          </a:p>
          <a:p>
            <a:pPr lvl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Cluster C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solidFill>
                  <a:srgbClr val="FF0000"/>
                </a:solidFill>
              </a:rPr>
              <a:t>Types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11015" y="6139649"/>
            <a:ext cx="1851985" cy="413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solidFill>
                  <a:srgbClr val="FF0000"/>
                </a:solidFill>
              </a:rPr>
              <a:t>Cluster A Personality Disorder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9938" name="Picture 2" descr="http://farm4.static.flickr.com/3012/2564392691_0e1d574ca6_o.png"/>
          <p:cNvPicPr>
            <a:picLocks noChangeAspect="1" noChangeArrowheads="1"/>
          </p:cNvPicPr>
          <p:nvPr/>
        </p:nvPicPr>
        <p:blipFill>
          <a:blip r:embed="rId2"/>
          <a:srcRect t="14035"/>
          <a:stretch>
            <a:fillRect/>
          </a:stretch>
        </p:blipFill>
        <p:spPr bwMode="auto">
          <a:xfrm>
            <a:off x="1752600" y="1143000"/>
            <a:ext cx="5791200" cy="5605310"/>
          </a:xfrm>
          <a:prstGeom prst="rect">
            <a:avLst/>
          </a:prstGeom>
          <a:noFill/>
        </p:spPr>
      </p:pic>
      <p:pic>
        <p:nvPicPr>
          <p:cNvPr id="6" name="Picture 5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11015" y="6139649"/>
            <a:ext cx="1851985" cy="413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solidFill>
                  <a:srgbClr val="FF0000"/>
                </a:solidFill>
              </a:rPr>
              <a:t>Cluster B Personality Disorder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8914" name="Picture 2" descr="http://farm4.staticflickr.com/3274/2565217896_80601e154a.jpg"/>
          <p:cNvPicPr>
            <a:picLocks noChangeAspect="1" noChangeArrowheads="1"/>
          </p:cNvPicPr>
          <p:nvPr/>
        </p:nvPicPr>
        <p:blipFill>
          <a:blip r:embed="rId2"/>
          <a:srcRect t="9259"/>
          <a:stretch>
            <a:fillRect/>
          </a:stretch>
        </p:blipFill>
        <p:spPr bwMode="auto">
          <a:xfrm>
            <a:off x="1371600" y="1600200"/>
            <a:ext cx="6248400" cy="4872478"/>
          </a:xfrm>
          <a:prstGeom prst="rect">
            <a:avLst/>
          </a:prstGeom>
          <a:noFill/>
        </p:spPr>
      </p:pic>
      <p:pic>
        <p:nvPicPr>
          <p:cNvPr id="5" name="Picture 4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11015" y="6139649"/>
            <a:ext cx="1851985" cy="413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solidFill>
                  <a:srgbClr val="FF0000"/>
                </a:solidFill>
              </a:rPr>
              <a:t>Cluster C Personality Disorders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4034" name="Picture 2" descr="http://farm4.static.flickr.com/3089/2565218012_42e0ce48c3_o.png"/>
          <p:cNvPicPr>
            <a:picLocks noChangeAspect="1" noChangeArrowheads="1"/>
          </p:cNvPicPr>
          <p:nvPr/>
        </p:nvPicPr>
        <p:blipFill>
          <a:blip r:embed="rId2"/>
          <a:srcRect t="14035"/>
          <a:stretch>
            <a:fillRect/>
          </a:stretch>
        </p:blipFill>
        <p:spPr bwMode="auto">
          <a:xfrm>
            <a:off x="1600200" y="1219200"/>
            <a:ext cx="5715000" cy="5531556"/>
          </a:xfrm>
          <a:prstGeom prst="rect">
            <a:avLst/>
          </a:prstGeom>
          <a:noFill/>
        </p:spPr>
      </p:pic>
      <p:pic>
        <p:nvPicPr>
          <p:cNvPr id="5" name="Picture 4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11015" y="6139649"/>
            <a:ext cx="1851985" cy="413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smtClean="0"/>
              <a:t>family history of personality disorders or other mental </a:t>
            </a:r>
            <a:r>
              <a:rPr lang="en-US" dirty="0" smtClean="0"/>
              <a:t>illness</a:t>
            </a:r>
          </a:p>
          <a:p>
            <a:r>
              <a:rPr lang="en-US" dirty="0" smtClean="0"/>
              <a:t>Low </a:t>
            </a:r>
            <a:r>
              <a:rPr lang="en-US" dirty="0" smtClean="0"/>
              <a:t>socioeconomic </a:t>
            </a:r>
            <a:r>
              <a:rPr lang="en-US" dirty="0" smtClean="0"/>
              <a:t>status</a:t>
            </a:r>
          </a:p>
          <a:p>
            <a:r>
              <a:rPr lang="en-US" dirty="0" smtClean="0"/>
              <a:t>Verbal</a:t>
            </a:r>
            <a:r>
              <a:rPr lang="en-US" dirty="0" smtClean="0"/>
              <a:t>, physical or sexual abuse during </a:t>
            </a:r>
            <a:r>
              <a:rPr lang="en-US" dirty="0" smtClean="0"/>
              <a:t>childhood</a:t>
            </a:r>
          </a:p>
          <a:p>
            <a:r>
              <a:rPr lang="en-US" dirty="0" smtClean="0"/>
              <a:t>Neglect </a:t>
            </a:r>
            <a:r>
              <a:rPr lang="en-US" dirty="0" smtClean="0"/>
              <a:t>during </a:t>
            </a:r>
            <a:r>
              <a:rPr lang="en-US" dirty="0" smtClean="0"/>
              <a:t>childhood</a:t>
            </a:r>
          </a:p>
          <a:p>
            <a:r>
              <a:rPr lang="en-US" dirty="0" smtClean="0"/>
              <a:t>An </a:t>
            </a:r>
            <a:r>
              <a:rPr lang="en-US" dirty="0" smtClean="0"/>
              <a:t>unstable or chaotic family life during </a:t>
            </a:r>
            <a:r>
              <a:rPr lang="en-US" dirty="0" smtClean="0"/>
              <a:t>childhood</a:t>
            </a:r>
          </a:p>
          <a:p>
            <a:r>
              <a:rPr lang="en-US" dirty="0" smtClean="0"/>
              <a:t>Being </a:t>
            </a:r>
            <a:r>
              <a:rPr lang="en-US" dirty="0" smtClean="0"/>
              <a:t>diagnosed with childhood conduct </a:t>
            </a:r>
            <a:r>
              <a:rPr lang="en-US" dirty="0" smtClean="0"/>
              <a:t>disorder</a:t>
            </a:r>
          </a:p>
          <a:p>
            <a:r>
              <a:rPr lang="en-US" dirty="0" smtClean="0"/>
              <a:t>Loss </a:t>
            </a:r>
            <a:r>
              <a:rPr lang="en-US" dirty="0" smtClean="0"/>
              <a:t>of parents through death or traumatic divorce during childhood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solidFill>
                  <a:srgbClr val="FF0000"/>
                </a:solidFill>
              </a:rPr>
              <a:t>Risk Factors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11015" y="6139649"/>
            <a:ext cx="1851985" cy="413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Psychotherapy</a:t>
            </a:r>
          </a:p>
          <a:p>
            <a:pPr lvl="1"/>
            <a:r>
              <a:rPr lang="en-US" dirty="0" smtClean="0"/>
              <a:t>Cognitive Behavior Therapy</a:t>
            </a:r>
          </a:p>
          <a:p>
            <a:pPr lvl="1"/>
            <a:r>
              <a:rPr lang="en-US" dirty="0" smtClean="0"/>
              <a:t>Dialectical Behavior Therapy</a:t>
            </a:r>
          </a:p>
          <a:p>
            <a:pPr lvl="1"/>
            <a:r>
              <a:rPr lang="en-US" dirty="0" smtClean="0"/>
              <a:t>Psychodynamic psychotherapy</a:t>
            </a:r>
          </a:p>
          <a:p>
            <a:pPr lvl="1"/>
            <a:r>
              <a:rPr lang="en-US" dirty="0" smtClean="0"/>
              <a:t>Psycho education</a:t>
            </a:r>
            <a:endParaRPr lang="en-US" dirty="0" smtClean="0"/>
          </a:p>
          <a:p>
            <a:r>
              <a:rPr lang="en-US" dirty="0" smtClean="0"/>
              <a:t>Medications</a:t>
            </a:r>
          </a:p>
          <a:p>
            <a:pPr lvl="1"/>
            <a:r>
              <a:rPr lang="en-US" dirty="0" smtClean="0"/>
              <a:t>Antidepressant Medications</a:t>
            </a:r>
          </a:p>
          <a:p>
            <a:pPr lvl="1"/>
            <a:r>
              <a:rPr lang="en-US" dirty="0" smtClean="0"/>
              <a:t>Mood-Stabilizing Medications</a:t>
            </a:r>
          </a:p>
          <a:p>
            <a:pPr lvl="1"/>
            <a:r>
              <a:rPr lang="en-US" dirty="0" smtClean="0"/>
              <a:t>Anti-Anxiety Medications</a:t>
            </a:r>
          </a:p>
          <a:p>
            <a:pPr lvl="1"/>
            <a:r>
              <a:rPr lang="en-US" dirty="0" smtClean="0"/>
              <a:t>Antipsychotic Medications</a:t>
            </a:r>
            <a:endParaRPr lang="en-US" dirty="0" smtClean="0"/>
          </a:p>
          <a:p>
            <a:r>
              <a:rPr lang="en-US" dirty="0" smtClean="0"/>
              <a:t>Hospitalization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solidFill>
                  <a:srgbClr val="FF0000"/>
                </a:solidFill>
              </a:rPr>
              <a:t>Treatments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11015" y="6139649"/>
            <a:ext cx="1851985" cy="413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49</TotalTime>
  <Words>234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Paper</vt:lpstr>
      <vt:lpstr>Personality Disorder</vt:lpstr>
      <vt:lpstr>Introduction</vt:lpstr>
      <vt:lpstr>Symptoms</vt:lpstr>
      <vt:lpstr>Types</vt:lpstr>
      <vt:lpstr>Cluster A Personality Disorder</vt:lpstr>
      <vt:lpstr>Cluster B Personality Disorder</vt:lpstr>
      <vt:lpstr>Cluster C Personality Disorders</vt:lpstr>
      <vt:lpstr>Risk Factors</vt:lpstr>
      <vt:lpstr>Treatments</vt:lpstr>
      <vt:lpstr>Remedy 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Personality Disorder</dc:title>
  <dc:creator>YOGESH</dc:creator>
  <cp:lastModifiedBy>YOGESH</cp:lastModifiedBy>
  <cp:revision>6</cp:revision>
  <dcterms:created xsi:type="dcterms:W3CDTF">2013-10-28T16:56:26Z</dcterms:created>
  <dcterms:modified xsi:type="dcterms:W3CDTF">2013-10-28T17:45:39Z</dcterms:modified>
</cp:coreProperties>
</file>