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E75580-3EF7-458E-BAB9-621373223C59}"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75580-3EF7-458E-BAB9-621373223C59}"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75580-3EF7-458E-BAB9-621373223C59}"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75580-3EF7-458E-BAB9-621373223C59}"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E75580-3EF7-458E-BAB9-621373223C59}" type="datetimeFigureOut">
              <a:rPr lang="en-US" smtClean="0"/>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E75580-3EF7-458E-BAB9-621373223C59}" type="datetimeFigureOut">
              <a:rPr lang="en-US" smtClean="0"/>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E75580-3EF7-458E-BAB9-621373223C59}" type="datetimeFigureOut">
              <a:rPr lang="en-US" smtClean="0"/>
              <a:t>11/16/2013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E75580-3EF7-458E-BAB9-621373223C59}" type="datetimeFigureOut">
              <a:rPr lang="en-US" smtClean="0"/>
              <a:t>11/16/2013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E75580-3EF7-458E-BAB9-621373223C59}" type="datetimeFigureOut">
              <a:rPr lang="en-US" smtClean="0"/>
              <a:t>11/16/2013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E75580-3EF7-458E-BAB9-621373223C59}" type="datetimeFigureOut">
              <a:rPr lang="en-US" smtClean="0"/>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E75580-3EF7-458E-BAB9-621373223C59}" type="datetimeFigureOut">
              <a:rPr lang="en-US" smtClean="0"/>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7CC28-C995-4D48-B365-A4F028F7ADB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75580-3EF7-458E-BAB9-621373223C59}" type="datetimeFigureOut">
              <a:rPr lang="en-US" smtClean="0"/>
              <a:t>11/16/2013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17CC28-C995-4D48-B365-A4F028F7ADB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648200"/>
            <a:ext cx="7772400" cy="1470025"/>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BIPED ROBOT</a:t>
            </a:r>
            <a:endParaRPr lang="en-US" sz="6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Picture 8" descr="http://www.trossenrobotics.com/store/p/Controls/i/is.aspx?path=/images/Pimages/RK-WLK-BI-BRAT.jpg"/>
          <p:cNvPicPr>
            <a:picLocks noChangeAspect="1" noChangeArrowheads="1"/>
          </p:cNvPicPr>
          <p:nvPr/>
        </p:nvPicPr>
        <p:blipFill>
          <a:blip r:embed="rId2"/>
          <a:srcRect/>
          <a:stretch>
            <a:fillRect/>
          </a:stretch>
        </p:blipFill>
        <p:spPr bwMode="auto">
          <a:xfrm>
            <a:off x="3200400" y="1143000"/>
            <a:ext cx="2895600" cy="3625870"/>
          </a:xfrm>
          <a:prstGeom prst="rect">
            <a:avLst/>
          </a:prstGeom>
          <a:noFill/>
        </p:spPr>
      </p:pic>
      <p:pic>
        <p:nvPicPr>
          <p:cNvPr id="5" name="Picture 6" descr="D:\Web\Play PPT\logo\pptlogo.png"/>
          <p:cNvPicPr>
            <a:picLocks noChangeAspect="1" noChangeArrowheads="1"/>
          </p:cNvPicPr>
          <p:nvPr/>
        </p:nvPicPr>
        <p:blipFill>
          <a:blip r:embed="rId3"/>
          <a:srcRect/>
          <a:stretch>
            <a:fillRect/>
          </a:stretch>
        </p:blipFill>
        <p:spPr bwMode="auto">
          <a:xfrm>
            <a:off x="3352800" y="381000"/>
            <a:ext cx="2729942" cy="609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Accelerometer</a:t>
            </a:r>
            <a:endParaRPr lang="en-US" dirty="0"/>
          </a:p>
        </p:txBody>
      </p:sp>
      <p:sp>
        <p:nvSpPr>
          <p:cNvPr id="3" name="Content Placeholder 2"/>
          <p:cNvSpPr>
            <a:spLocks noGrp="1"/>
          </p:cNvSpPr>
          <p:nvPr>
            <p:ph sz="half" idx="1"/>
          </p:nvPr>
        </p:nvSpPr>
        <p:spPr>
          <a:xfrm>
            <a:off x="457200" y="2332037"/>
            <a:ext cx="4038600" cy="3001963"/>
          </a:xfrm>
        </p:spPr>
        <p:txBody>
          <a:bodyPr/>
          <a:lstStyle/>
          <a:p>
            <a:pPr algn="just"/>
            <a:r>
              <a:rPr lang="en-US" dirty="0" smtClean="0"/>
              <a:t>Motion input could be recorded from both the leg‘s independently.</a:t>
            </a:r>
          </a:p>
          <a:p>
            <a:r>
              <a:rPr lang="en-US" dirty="0" smtClean="0"/>
              <a:t>Accelerometers that measure gravity</a:t>
            </a:r>
          </a:p>
          <a:p>
            <a:endParaRPr lang="en-US" dirty="0"/>
          </a:p>
        </p:txBody>
      </p:sp>
      <p:pic>
        <p:nvPicPr>
          <p:cNvPr id="5" name="Picture 3" descr="K:\senthil\senthil\sensors_accelerometer_files\sensors_accelerometer_angle.jpg"/>
          <p:cNvPicPr>
            <a:picLocks noGrp="1" noChangeAspect="1" noChangeArrowheads="1"/>
          </p:cNvPicPr>
          <p:nvPr>
            <p:ph sz="half" idx="2"/>
          </p:nvPr>
        </p:nvPicPr>
        <p:blipFill>
          <a:blip r:embed="rId2"/>
          <a:srcRect/>
          <a:stretch>
            <a:fillRect/>
          </a:stretch>
        </p:blipFill>
        <p:spPr>
          <a:xfrm>
            <a:off x="5181600" y="2667000"/>
            <a:ext cx="2857500" cy="1685925"/>
          </a:xfrm>
          <a:noFill/>
        </p:spPr>
      </p:pic>
      <p:pic>
        <p:nvPicPr>
          <p:cNvPr id="6"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Lidar</a:t>
            </a:r>
            <a:endParaRPr lang="en-US" dirty="0"/>
          </a:p>
        </p:txBody>
      </p:sp>
      <p:sp>
        <p:nvSpPr>
          <p:cNvPr id="4" name="Content Placeholder 3"/>
          <p:cNvSpPr>
            <a:spLocks noGrp="1"/>
          </p:cNvSpPr>
          <p:nvPr>
            <p:ph sz="half" idx="2"/>
          </p:nvPr>
        </p:nvSpPr>
        <p:spPr/>
        <p:txBody>
          <a:bodyPr/>
          <a:lstStyle/>
          <a:p>
            <a:r>
              <a:rPr lang="en-US" dirty="0" smtClean="0"/>
              <a:t>LIDAR does not suffer from “sweep” error when the operator uses the equipment correctly and when the LIDAR unit is equipped with algorithms that are able to detect when this has occurred.</a:t>
            </a:r>
            <a:endParaRPr lang="en-US" dirty="0"/>
          </a:p>
        </p:txBody>
      </p:sp>
      <p:pic>
        <p:nvPicPr>
          <p:cNvPr id="5" name="Content Placeholder 6" descr="LIDAR-scanned-SICK-LMS-animation.gif"/>
          <p:cNvPicPr>
            <a:picLocks noGrp="1" noChangeAspect="1"/>
          </p:cNvPicPr>
          <p:nvPr>
            <p:ph sz="half" idx="2"/>
          </p:nvPr>
        </p:nvPicPr>
        <p:blipFill>
          <a:blip r:embed="rId2"/>
          <a:stretch>
            <a:fillRect/>
          </a:stretch>
        </p:blipFill>
        <p:spPr>
          <a:xfrm>
            <a:off x="1295400" y="1676400"/>
            <a:ext cx="2086348" cy="4525963"/>
          </a:xfrm>
        </p:spPr>
      </p:pic>
      <p:pic>
        <p:nvPicPr>
          <p:cNvPr id="6"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Board Design</a:t>
            </a:r>
            <a:endParaRPr lang="en-US" dirty="0"/>
          </a:p>
        </p:txBody>
      </p:sp>
      <p:sp>
        <p:nvSpPr>
          <p:cNvPr id="3" name="Content Placeholder 2"/>
          <p:cNvSpPr>
            <a:spLocks noGrp="1"/>
          </p:cNvSpPr>
          <p:nvPr>
            <p:ph sz="half" idx="1"/>
          </p:nvPr>
        </p:nvSpPr>
        <p:spPr/>
        <p:txBody>
          <a:bodyPr/>
          <a:lstStyle/>
          <a:p>
            <a:pPr>
              <a:lnSpc>
                <a:spcPct val="80000"/>
              </a:lnSpc>
            </a:pPr>
            <a:r>
              <a:rPr lang="en-US" dirty="0"/>
              <a:t>Servo motor connector          </a:t>
            </a:r>
          </a:p>
          <a:p>
            <a:pPr>
              <a:lnSpc>
                <a:spcPct val="80000"/>
              </a:lnSpc>
            </a:pPr>
            <a:r>
              <a:rPr lang="en-US" dirty="0"/>
              <a:t>Reset switch                        </a:t>
            </a:r>
          </a:p>
          <a:p>
            <a:pPr>
              <a:lnSpc>
                <a:spcPct val="80000"/>
              </a:lnSpc>
            </a:pPr>
            <a:r>
              <a:rPr lang="en-US" dirty="0"/>
              <a:t>Other switches                   </a:t>
            </a:r>
          </a:p>
          <a:p>
            <a:pPr>
              <a:lnSpc>
                <a:spcPct val="80000"/>
              </a:lnSpc>
            </a:pPr>
            <a:r>
              <a:rPr lang="en-US" dirty="0"/>
              <a:t>Crystal                               </a:t>
            </a:r>
          </a:p>
          <a:p>
            <a:pPr>
              <a:lnSpc>
                <a:spcPct val="80000"/>
              </a:lnSpc>
            </a:pPr>
            <a:r>
              <a:rPr lang="en-US" dirty="0"/>
              <a:t>Diodes                              </a:t>
            </a:r>
          </a:p>
          <a:p>
            <a:pPr>
              <a:lnSpc>
                <a:spcPct val="80000"/>
              </a:lnSpc>
            </a:pPr>
            <a:r>
              <a:rPr lang="en-US" dirty="0"/>
              <a:t>Battery connector             </a:t>
            </a:r>
          </a:p>
          <a:p>
            <a:pPr>
              <a:lnSpc>
                <a:spcPct val="80000"/>
              </a:lnSpc>
            </a:pPr>
            <a:r>
              <a:rPr lang="en-US" dirty="0"/>
              <a:t>Jumper                             </a:t>
            </a:r>
          </a:p>
          <a:p>
            <a:pPr>
              <a:lnSpc>
                <a:spcPct val="80000"/>
              </a:lnSpc>
            </a:pPr>
            <a:r>
              <a:rPr lang="en-US" dirty="0"/>
              <a:t>SMD capacitor</a:t>
            </a:r>
          </a:p>
          <a:p>
            <a:endParaRPr lang="en-US" dirty="0"/>
          </a:p>
        </p:txBody>
      </p:sp>
      <p:sp>
        <p:nvSpPr>
          <p:cNvPr id="4" name="Content Placeholder 3"/>
          <p:cNvSpPr>
            <a:spLocks noGrp="1"/>
          </p:cNvSpPr>
          <p:nvPr>
            <p:ph sz="half" idx="2"/>
          </p:nvPr>
        </p:nvSpPr>
        <p:spPr/>
        <p:txBody>
          <a:bodyPr/>
          <a:lstStyle/>
          <a:p>
            <a:pPr marL="365125" indent="-255588" fontAlgn="base">
              <a:lnSpc>
                <a:spcPct val="80000"/>
              </a:lnSpc>
              <a:spcBef>
                <a:spcPts val="400"/>
              </a:spcBef>
              <a:spcAft>
                <a:spcPct val="0"/>
              </a:spcAft>
              <a:buSzPct val="100000"/>
              <a:defRPr/>
            </a:pPr>
            <a:r>
              <a:rPr lang="en-US" dirty="0"/>
              <a:t>USB </a:t>
            </a:r>
            <a:r>
              <a:rPr lang="en-US" dirty="0" smtClean="0"/>
              <a:t>connector</a:t>
            </a:r>
          </a:p>
          <a:p>
            <a:pPr marL="365125" indent="-255588" fontAlgn="base">
              <a:lnSpc>
                <a:spcPct val="80000"/>
              </a:lnSpc>
              <a:spcBef>
                <a:spcPts val="400"/>
              </a:spcBef>
              <a:spcAft>
                <a:spcPct val="0"/>
              </a:spcAft>
              <a:buSzPct val="100000"/>
              <a:defRPr/>
            </a:pPr>
            <a:r>
              <a:rPr lang="en-US" dirty="0" smtClean="0"/>
              <a:t>Battery charger</a:t>
            </a:r>
          </a:p>
          <a:p>
            <a:pPr marL="365125" indent="-255588" fontAlgn="base">
              <a:lnSpc>
                <a:spcPct val="80000"/>
              </a:lnSpc>
              <a:spcBef>
                <a:spcPts val="400"/>
              </a:spcBef>
              <a:spcAft>
                <a:spcPct val="0"/>
              </a:spcAft>
              <a:buSzPct val="100000"/>
              <a:defRPr/>
            </a:pPr>
            <a:r>
              <a:rPr lang="en-US" dirty="0" smtClean="0"/>
              <a:t>Power switch</a:t>
            </a:r>
            <a:endParaRPr lang="en-US" dirty="0"/>
          </a:p>
          <a:p>
            <a:pPr marL="365125" indent="-255588" fontAlgn="base">
              <a:lnSpc>
                <a:spcPct val="80000"/>
              </a:lnSpc>
              <a:spcBef>
                <a:spcPts val="400"/>
              </a:spcBef>
              <a:spcAft>
                <a:spcPct val="0"/>
              </a:spcAft>
              <a:buSzPct val="100000"/>
              <a:defRPr/>
            </a:pPr>
            <a:r>
              <a:rPr lang="en-US" dirty="0" smtClean="0"/>
              <a:t>Capacitors</a:t>
            </a:r>
            <a:endParaRPr lang="en-US" dirty="0"/>
          </a:p>
          <a:p>
            <a:pPr marL="365125" indent="-255588" fontAlgn="base">
              <a:lnSpc>
                <a:spcPct val="80000"/>
              </a:lnSpc>
              <a:spcBef>
                <a:spcPts val="400"/>
              </a:spcBef>
              <a:spcAft>
                <a:spcPct val="0"/>
              </a:spcAft>
              <a:buSzPct val="100000"/>
              <a:defRPr/>
            </a:pPr>
            <a:r>
              <a:rPr lang="en-US" dirty="0" smtClean="0"/>
              <a:t>Microcontroller</a:t>
            </a:r>
            <a:endParaRPr lang="en-US" dirty="0"/>
          </a:p>
          <a:p>
            <a:pPr marL="365125" indent="-255588" fontAlgn="base">
              <a:lnSpc>
                <a:spcPct val="80000"/>
              </a:lnSpc>
              <a:spcBef>
                <a:spcPts val="400"/>
              </a:spcBef>
              <a:spcAft>
                <a:spcPct val="0"/>
              </a:spcAft>
              <a:buSzPct val="100000"/>
              <a:defRPr/>
            </a:pPr>
            <a:r>
              <a:rPr lang="en-US" dirty="0"/>
              <a:t>TSOP IR </a:t>
            </a:r>
            <a:r>
              <a:rPr lang="en-US" dirty="0" smtClean="0"/>
              <a:t>receiver</a:t>
            </a:r>
            <a:endParaRPr lang="en-US" dirty="0"/>
          </a:p>
          <a:p>
            <a:pPr marL="365125" indent="-255588" fontAlgn="base">
              <a:lnSpc>
                <a:spcPct val="80000"/>
              </a:lnSpc>
              <a:spcBef>
                <a:spcPts val="400"/>
              </a:spcBef>
              <a:spcAft>
                <a:spcPct val="0"/>
              </a:spcAft>
              <a:buSzPct val="100000"/>
              <a:defRPr/>
            </a:pPr>
            <a:r>
              <a:rPr lang="en-US" dirty="0"/>
              <a:t>Pull up </a:t>
            </a:r>
            <a:r>
              <a:rPr lang="en-US" dirty="0" smtClean="0"/>
              <a:t>resistor</a:t>
            </a:r>
            <a:endParaRPr lang="en-US" dirty="0"/>
          </a:p>
          <a:p>
            <a:pPr marL="365125" indent="-255588" fontAlgn="base">
              <a:lnSpc>
                <a:spcPct val="80000"/>
              </a:lnSpc>
              <a:spcBef>
                <a:spcPts val="400"/>
              </a:spcBef>
              <a:spcAft>
                <a:spcPct val="0"/>
              </a:spcAft>
              <a:buSzPct val="100000"/>
              <a:defRPr/>
            </a:pPr>
            <a:r>
              <a:rPr lang="en-US" dirty="0"/>
              <a:t>Sensor </a:t>
            </a:r>
            <a:r>
              <a:rPr lang="en-US" dirty="0" smtClean="0"/>
              <a:t>connector</a:t>
            </a:r>
            <a:endParaRPr lang="en-US" dirty="0"/>
          </a:p>
          <a:p>
            <a:pPr marL="365125" lvl="0" indent="-255588" fontAlgn="base">
              <a:lnSpc>
                <a:spcPct val="80000"/>
              </a:lnSpc>
              <a:spcBef>
                <a:spcPts val="400"/>
              </a:spcBef>
              <a:spcAft>
                <a:spcPct val="0"/>
              </a:spcAft>
              <a:buClr>
                <a:schemeClr val="accent1"/>
              </a:buClr>
              <a:buSzPct val="68000"/>
              <a:buNone/>
              <a:defRPr/>
            </a:pPr>
            <a:r>
              <a:rPr lang="en-US" dirty="0"/>
              <a:t>                </a:t>
            </a:r>
          </a:p>
          <a:p>
            <a:endParaRPr lang="en-US" dirty="0"/>
          </a:p>
        </p:txBody>
      </p:sp>
      <p:pic>
        <p:nvPicPr>
          <p:cNvPr id="5"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Bipedal</a:t>
            </a:r>
            <a:endParaRPr lang="en-US" dirty="0"/>
          </a:p>
        </p:txBody>
      </p:sp>
      <p:sp>
        <p:nvSpPr>
          <p:cNvPr id="5" name="Content Placeholder 4"/>
          <p:cNvSpPr>
            <a:spLocks noGrp="1"/>
          </p:cNvSpPr>
          <p:nvPr>
            <p:ph idx="1"/>
          </p:nvPr>
        </p:nvSpPr>
        <p:spPr/>
        <p:txBody>
          <a:bodyPr/>
          <a:lstStyle/>
          <a:p>
            <a:pPr algn="just">
              <a:buNone/>
            </a:pPr>
            <a:r>
              <a:rPr lang="en-US" dirty="0" smtClean="0"/>
              <a:t>It can be used in many ways</a:t>
            </a:r>
          </a:p>
          <a:p>
            <a:pPr algn="just"/>
            <a:r>
              <a:rPr lang="en-US" dirty="0"/>
              <a:t>P</a:t>
            </a:r>
            <a:r>
              <a:rPr lang="en-US" dirty="0" smtClean="0"/>
              <a:t>re-programmable</a:t>
            </a:r>
          </a:p>
          <a:p>
            <a:pPr algn="just"/>
            <a:r>
              <a:rPr lang="en-US" dirty="0" smtClean="0"/>
              <a:t>Live commanding</a:t>
            </a:r>
          </a:p>
          <a:p>
            <a:pPr algn="just"/>
            <a:r>
              <a:rPr lang="en-US" dirty="0" smtClean="0"/>
              <a:t>Voice commanding also can be upgraded. </a:t>
            </a:r>
          </a:p>
          <a:p>
            <a:endParaRPr lang="en-US" dirty="0"/>
          </a:p>
        </p:txBody>
      </p:sp>
      <p:pic>
        <p:nvPicPr>
          <p:cNvPr id="7"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Bipedal</a:t>
            </a:r>
            <a:endParaRPr lang="en-US" dirty="0"/>
          </a:p>
        </p:txBody>
      </p:sp>
      <p:pic>
        <p:nvPicPr>
          <p:cNvPr id="4" name="Content Placeholder 3" descr="future of bipedal.PNG"/>
          <p:cNvPicPr>
            <a:picLocks noChangeAspect="1"/>
          </p:cNvPicPr>
          <p:nvPr/>
        </p:nvPicPr>
        <p:blipFill>
          <a:blip r:embed="rId2"/>
          <a:srcRect/>
          <a:stretch>
            <a:fillRect/>
          </a:stretch>
        </p:blipFill>
        <p:spPr>
          <a:xfrm>
            <a:off x="1066800" y="1371600"/>
            <a:ext cx="6781800" cy="4876800"/>
          </a:xfrm>
          <a:prstGeom prst="rect">
            <a:avLst/>
          </a:prstGeom>
        </p:spPr>
      </p:pic>
      <p:pic>
        <p:nvPicPr>
          <p:cNvPr id="5"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Through this project and case study we learned many thing’s practically &amp; theoretically in this paper. </a:t>
            </a:r>
          </a:p>
          <a:p>
            <a:pPr algn="just"/>
            <a:r>
              <a:rPr lang="en-US" dirty="0" smtClean="0"/>
              <a:t>The above results demonstrate that the general strategies towards achieving the specifications laid out in the beginning. </a:t>
            </a:r>
          </a:p>
          <a:p>
            <a:pPr algn="just"/>
            <a:r>
              <a:rPr lang="en-US" dirty="0" smtClean="0"/>
              <a:t>The main design considerations in the creation of a bipedal robots are size, DOFs, actuators, sensors and control hardware &amp; software.</a:t>
            </a:r>
          </a:p>
          <a:p>
            <a:endParaRPr lang="en-US" dirty="0"/>
          </a:p>
        </p:txBody>
      </p:sp>
      <p:pic>
        <p:nvPicPr>
          <p:cNvPr id="4"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381000" y="3886200"/>
            <a:ext cx="8229600" cy="685800"/>
          </a:xfrm>
        </p:spPr>
        <p:txBody>
          <a:bodyPr/>
          <a:lstStyle/>
          <a:p>
            <a:pPr algn="ctr">
              <a:buNone/>
            </a:pPr>
            <a:r>
              <a:rPr lang="en-US" dirty="0" smtClean="0">
                <a:solidFill>
                  <a:schemeClr val="accent6">
                    <a:lumMod val="75000"/>
                  </a:schemeClr>
                </a:solidFill>
              </a:rPr>
              <a:t>www.playppt.com</a:t>
            </a:r>
            <a:endParaRPr lang="en-US" dirty="0">
              <a:solidFill>
                <a:schemeClr val="accent6">
                  <a:lumMod val="75000"/>
                </a:schemeClr>
              </a:solidFill>
            </a:endParaRPr>
          </a:p>
        </p:txBody>
      </p:sp>
      <p:pic>
        <p:nvPicPr>
          <p:cNvPr id="4" name="Picture 6" descr="D:\Web\Play PPT\logo\pptlogo.png"/>
          <p:cNvPicPr>
            <a:picLocks noChangeAspect="1" noChangeArrowheads="1"/>
          </p:cNvPicPr>
          <p:nvPr/>
        </p:nvPicPr>
        <p:blipFill>
          <a:blip r:embed="rId2"/>
          <a:srcRect/>
          <a:stretch>
            <a:fillRect/>
          </a:stretch>
        </p:blipFill>
        <p:spPr bwMode="auto">
          <a:xfrm>
            <a:off x="2971800" y="2971800"/>
            <a:ext cx="3071185" cy="685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40000"/>
              </a:lnSpc>
            </a:pPr>
            <a:r>
              <a:rPr lang="en-US" dirty="0" smtClean="0"/>
              <a:t>Designing controllers for walking robots presents many challenges.</a:t>
            </a:r>
          </a:p>
          <a:p>
            <a:pPr algn="just">
              <a:lnSpc>
                <a:spcPct val="140000"/>
              </a:lnSpc>
            </a:pPr>
            <a:r>
              <a:rPr lang="en-US" dirty="0" smtClean="0"/>
              <a:t>In order for walking robotics to reach this stage, perhaps a new approach to legged robotics is necessary.</a:t>
            </a:r>
          </a:p>
          <a:p>
            <a:pPr algn="just">
              <a:lnSpc>
                <a:spcPct val="140000"/>
              </a:lnSpc>
            </a:pPr>
            <a:r>
              <a:rPr lang="en-US" dirty="0" smtClean="0"/>
              <a:t>Two of today's premieres walking robots are ASIMO and </a:t>
            </a:r>
            <a:r>
              <a:rPr lang="en-US" dirty="0" err="1" smtClean="0"/>
              <a:t>Qrio</a:t>
            </a:r>
            <a:r>
              <a:rPr lang="en-US" dirty="0" smtClean="0"/>
              <a:t>, made by Honda and Sony, respectively. </a:t>
            </a:r>
          </a:p>
          <a:p>
            <a:pPr algn="just">
              <a:lnSpc>
                <a:spcPct val="140000"/>
              </a:lnSpc>
            </a:pPr>
            <a:r>
              <a:rPr lang="en-US" dirty="0" smtClean="0"/>
              <a:t>Mainly conducted usability studies in critical robotic applications such as in the area of Search, Rescue and on teleportation in nuclear environments dealing with run-time interaction with the robots.</a:t>
            </a:r>
          </a:p>
        </p:txBody>
      </p:sp>
      <p:pic>
        <p:nvPicPr>
          <p:cNvPr id="4"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in Existing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position controller requires an exorbitant amount of energy.</a:t>
            </a:r>
          </a:p>
          <a:p>
            <a:r>
              <a:rPr lang="en-US" dirty="0" smtClean="0"/>
              <a:t>Far beyond that required by real human walking.</a:t>
            </a:r>
          </a:p>
          <a:p>
            <a:r>
              <a:rPr lang="en-US" dirty="0" smtClean="0"/>
              <a:t>Furthermore their movements are tense and shaky, and high precision is necessary in all motion.</a:t>
            </a:r>
          </a:p>
          <a:p>
            <a:r>
              <a:rPr lang="en-US" dirty="0" smtClean="0"/>
              <a:t>Difficult to graphical user interface (GUI).</a:t>
            </a:r>
          </a:p>
          <a:p>
            <a:r>
              <a:rPr lang="en-US" dirty="0" smtClean="0"/>
              <a:t>Cost of the robot is high and program is more complicated.</a:t>
            </a:r>
          </a:p>
          <a:p>
            <a:r>
              <a:rPr lang="en-US" dirty="0" smtClean="0"/>
              <a:t>A solution to this control problem requires exploring alternative controller designs.</a:t>
            </a:r>
          </a:p>
        </p:txBody>
      </p:sp>
      <p:pic>
        <p:nvPicPr>
          <p:cNvPr id="4"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Learning Hypothesis</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US" dirty="0" smtClean="0"/>
              <a:t>Machine learning techniques are derived from a set of algorithms used to train neural networks in the human brain.</a:t>
            </a:r>
          </a:p>
          <a:p>
            <a:pPr>
              <a:lnSpc>
                <a:spcPct val="150000"/>
              </a:lnSpc>
            </a:pPr>
            <a:r>
              <a:rPr lang="en-US" dirty="0" smtClean="0"/>
              <a:t>Robot can essentially learn how to walk given a simple set of initial conditions.</a:t>
            </a:r>
          </a:p>
          <a:p>
            <a:pPr>
              <a:lnSpc>
                <a:spcPct val="150000"/>
              </a:lnSpc>
            </a:pPr>
            <a:r>
              <a:rPr lang="en-US" dirty="0" smtClean="0"/>
              <a:t>Based upon feedback controller system.</a:t>
            </a:r>
          </a:p>
          <a:p>
            <a:endParaRPr lang="en-US" dirty="0"/>
          </a:p>
        </p:txBody>
      </p:sp>
      <p:pic>
        <p:nvPicPr>
          <p:cNvPr id="4"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Biped Walking Mechanism</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t>Rolling of a polygon with side length equal to the length of the step </a:t>
            </a:r>
          </a:p>
          <a:p>
            <a:pPr algn="just">
              <a:lnSpc>
                <a:spcPct val="150000"/>
              </a:lnSpc>
            </a:pPr>
            <a:r>
              <a:rPr lang="en-US" dirty="0" smtClean="0"/>
              <a:t>The smaller the step gets, the more the polygon tends to a circle (wheel)</a:t>
            </a:r>
          </a:p>
          <a:p>
            <a:pPr algn="just">
              <a:lnSpc>
                <a:spcPct val="150000"/>
              </a:lnSpc>
            </a:pPr>
            <a:r>
              <a:rPr lang="en-US" dirty="0" smtClean="0"/>
              <a:t>However, fully rotating joint was not developed but, it can be reached by a ball type joint in hip part.</a:t>
            </a:r>
          </a:p>
          <a:p>
            <a:endParaRPr lang="en-US" dirty="0"/>
          </a:p>
        </p:txBody>
      </p:sp>
      <p:pic>
        <p:nvPicPr>
          <p:cNvPr id="4" name="Picture 6" descr="D:\Web\Play PPT\logo\pptlogo.png"/>
          <p:cNvPicPr>
            <a:picLocks noChangeAspect="1" noChangeArrowheads="1"/>
          </p:cNvPicPr>
          <p:nvPr/>
        </p:nvPicPr>
        <p:blipFill>
          <a:blip r:embed="rId2"/>
          <a:srcRect/>
          <a:stretch>
            <a:fillRect/>
          </a:stretch>
        </p:blipFill>
        <p:spPr bwMode="auto">
          <a:xfrm>
            <a:off x="6934200" y="6172200"/>
            <a:ext cx="2047457" cy="457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Biped Walking Mechanism</a:t>
            </a:r>
            <a:endParaRPr lang="en-US" dirty="0"/>
          </a:p>
        </p:txBody>
      </p:sp>
      <p:pic>
        <p:nvPicPr>
          <p:cNvPr id="4" name="Picture 6"/>
          <p:cNvPicPr>
            <a:picLocks noGrp="1" noChangeAspect="1" noChangeArrowheads="1"/>
          </p:cNvPicPr>
          <p:nvPr>
            <p:ph sz="half" idx="4294967295"/>
          </p:nvPr>
        </p:nvPicPr>
        <p:blipFill>
          <a:blip r:embed="rId2"/>
          <a:srcRect/>
          <a:stretch>
            <a:fillRect/>
          </a:stretch>
        </p:blipFill>
        <p:spPr>
          <a:xfrm>
            <a:off x="2590800" y="1600200"/>
            <a:ext cx="4219575" cy="4800600"/>
          </a:xfrm>
          <a:noFill/>
        </p:spPr>
      </p:pic>
      <p:pic>
        <p:nvPicPr>
          <p:cNvPr id="5"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4" name="Content Placeholder 3"/>
          <p:cNvSpPr>
            <a:spLocks noGrp="1"/>
          </p:cNvSpPr>
          <p:nvPr>
            <p:ph sz="half" idx="1"/>
          </p:nvPr>
        </p:nvSpPr>
        <p:spPr/>
        <p:txBody>
          <a:bodyPr/>
          <a:lstStyle/>
          <a:p>
            <a:pPr algn="just"/>
            <a:r>
              <a:rPr lang="en-US" dirty="0" smtClean="0"/>
              <a:t>It can be replaced by ball joint hip and knee.</a:t>
            </a:r>
          </a:p>
          <a:p>
            <a:pPr algn="just"/>
            <a:r>
              <a:rPr lang="en-US" dirty="0" smtClean="0"/>
              <a:t>Through the ball joint, it’s rotation can be increased in many activities.</a:t>
            </a:r>
          </a:p>
          <a:p>
            <a:pPr algn="just"/>
            <a:r>
              <a:rPr lang="en-US" dirty="0" smtClean="0"/>
              <a:t>Free flow action can achieved easily.</a:t>
            </a:r>
          </a:p>
          <a:p>
            <a:endParaRPr lang="en-US" dirty="0"/>
          </a:p>
        </p:txBody>
      </p:sp>
      <p:pic>
        <p:nvPicPr>
          <p:cNvPr id="6" name="Content Placeholder 24" descr="imb.png"/>
          <p:cNvPicPr>
            <a:picLocks noGrp="1" noChangeAspect="1"/>
          </p:cNvPicPr>
          <p:nvPr>
            <p:ph sz="half" idx="2"/>
          </p:nvPr>
        </p:nvPicPr>
        <p:blipFill>
          <a:blip r:embed="rId2"/>
          <a:srcRect l="33110" t="3448" r="33781"/>
          <a:stretch>
            <a:fillRect/>
          </a:stretch>
        </p:blipFill>
        <p:spPr>
          <a:xfrm>
            <a:off x="5334000" y="1219200"/>
            <a:ext cx="2819400" cy="4267200"/>
          </a:xfrm>
        </p:spPr>
      </p:pic>
      <p:pic>
        <p:nvPicPr>
          <p:cNvPr id="7"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Specification</a:t>
            </a:r>
            <a:endParaRPr lang="en-US" dirty="0"/>
          </a:p>
        </p:txBody>
      </p:sp>
      <p:sp>
        <p:nvSpPr>
          <p:cNvPr id="3" name="Content Placeholder 2"/>
          <p:cNvSpPr>
            <a:spLocks noGrp="1"/>
          </p:cNvSpPr>
          <p:nvPr>
            <p:ph sz="half" idx="1"/>
          </p:nvPr>
        </p:nvSpPr>
        <p:spPr/>
        <p:txBody>
          <a:bodyPr>
            <a:normAutofit lnSpcReduction="10000"/>
          </a:bodyPr>
          <a:lstStyle/>
          <a:p>
            <a:pPr marL="365760" indent="-256032" algn="just">
              <a:defRPr/>
            </a:pPr>
            <a:r>
              <a:rPr lang="en-US" dirty="0"/>
              <a:t>Accelerometer, gyros and </a:t>
            </a:r>
            <a:r>
              <a:rPr lang="en-US" dirty="0" err="1" smtClean="0"/>
              <a:t>lidar’s</a:t>
            </a:r>
            <a:r>
              <a:rPr lang="en-US" dirty="0" smtClean="0"/>
              <a:t>.</a:t>
            </a:r>
            <a:endParaRPr lang="en-US" dirty="0"/>
          </a:p>
          <a:p>
            <a:pPr marL="365760" indent="-256032" algn="just">
              <a:defRPr/>
            </a:pPr>
            <a:r>
              <a:rPr lang="en-US" dirty="0"/>
              <a:t>Potentiometer control’s the pitch oscillation of the hip.</a:t>
            </a:r>
          </a:p>
          <a:p>
            <a:pPr marL="365760" indent="-256032" algn="just">
              <a:defRPr/>
            </a:pPr>
            <a:r>
              <a:rPr lang="en-US" dirty="0"/>
              <a:t>Force sensing sensors are mounted on the underside of each foot  </a:t>
            </a:r>
          </a:p>
          <a:p>
            <a:pPr marL="365760" indent="-256032">
              <a:defRPr/>
            </a:pPr>
            <a:r>
              <a:rPr lang="en-US" dirty="0"/>
              <a:t>Microcontroller</a:t>
            </a:r>
          </a:p>
          <a:p>
            <a:pPr marL="365760" indent="-256032">
              <a:defRPr/>
            </a:pPr>
            <a:r>
              <a:rPr lang="en-US" dirty="0"/>
              <a:t>TSOP Sensor.</a:t>
            </a:r>
          </a:p>
          <a:p>
            <a:endParaRPr lang="en-US" dirty="0"/>
          </a:p>
        </p:txBody>
      </p:sp>
      <p:pic>
        <p:nvPicPr>
          <p:cNvPr id="5" name="Picture 2" descr="C:\DOCUME~1\User\LOCALS~1\Temp\msohtmlclip1\01\clip_image001.png"/>
          <p:cNvPicPr>
            <a:picLocks noGrp="1" noChangeAspect="1" noChangeArrowheads="1"/>
          </p:cNvPicPr>
          <p:nvPr>
            <p:ph sz="half" idx="2"/>
          </p:nvPr>
        </p:nvPicPr>
        <p:blipFill>
          <a:blip r:embed="rId2"/>
          <a:srcRect/>
          <a:stretch>
            <a:fillRect/>
          </a:stretch>
        </p:blipFill>
        <p:spPr>
          <a:xfrm>
            <a:off x="5000625" y="1676400"/>
            <a:ext cx="3228975" cy="4095750"/>
          </a:xfrm>
          <a:noFill/>
        </p:spPr>
      </p:pic>
      <p:pic>
        <p:nvPicPr>
          <p:cNvPr id="6"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TSOP Sensor</a:t>
            </a:r>
            <a:endParaRPr lang="en-US" dirty="0"/>
          </a:p>
        </p:txBody>
      </p:sp>
      <p:sp>
        <p:nvSpPr>
          <p:cNvPr id="4" name="Content Placeholder 3"/>
          <p:cNvSpPr>
            <a:spLocks noGrp="1"/>
          </p:cNvSpPr>
          <p:nvPr>
            <p:ph sz="half" idx="2"/>
          </p:nvPr>
        </p:nvSpPr>
        <p:spPr/>
        <p:txBody>
          <a:bodyPr/>
          <a:lstStyle/>
          <a:p>
            <a:pPr algn="just"/>
            <a:r>
              <a:rPr lang="en-US" dirty="0" smtClean="0"/>
              <a:t>It is just a receiver, that increases the signal even if the input frequency is low.</a:t>
            </a:r>
          </a:p>
          <a:p>
            <a:pPr algn="just"/>
            <a:r>
              <a:rPr lang="en-US" dirty="0" smtClean="0"/>
              <a:t>It will receive the signal and sends it to the micro-controller.</a:t>
            </a:r>
          </a:p>
          <a:p>
            <a:pPr algn="just"/>
            <a:r>
              <a:rPr lang="en-IN" dirty="0" smtClean="0"/>
              <a:t>High immunity against ambient light</a:t>
            </a:r>
            <a:endParaRPr lang="en-US" dirty="0" smtClean="0"/>
          </a:p>
          <a:p>
            <a:endParaRPr lang="en-US" dirty="0"/>
          </a:p>
        </p:txBody>
      </p:sp>
      <p:pic>
        <p:nvPicPr>
          <p:cNvPr id="1026" name="Picture 2" descr="http://www.thinnkware.com/image/cache/data/tsop-500x500.jpg"/>
          <p:cNvPicPr>
            <a:picLocks noChangeAspect="1" noChangeArrowheads="1"/>
          </p:cNvPicPr>
          <p:nvPr/>
        </p:nvPicPr>
        <p:blipFill>
          <a:blip r:embed="rId2"/>
          <a:srcRect/>
          <a:stretch>
            <a:fillRect/>
          </a:stretch>
        </p:blipFill>
        <p:spPr bwMode="auto">
          <a:xfrm>
            <a:off x="152400" y="1524000"/>
            <a:ext cx="4533900" cy="4533900"/>
          </a:xfrm>
          <a:prstGeom prst="rect">
            <a:avLst/>
          </a:prstGeom>
          <a:noFill/>
        </p:spPr>
      </p:pic>
      <p:pic>
        <p:nvPicPr>
          <p:cNvPr id="6" name="Picture 6" descr="D:\Web\Play PPT\logo\pptlogo.png"/>
          <p:cNvPicPr>
            <a:picLocks noChangeAspect="1" noChangeArrowheads="1"/>
          </p:cNvPicPr>
          <p:nvPr/>
        </p:nvPicPr>
        <p:blipFill>
          <a:blip r:embed="rId3"/>
          <a:srcRect/>
          <a:stretch>
            <a:fillRect/>
          </a:stretch>
        </p:blipFill>
        <p:spPr bwMode="auto">
          <a:xfrm>
            <a:off x="6934200" y="6172200"/>
            <a:ext cx="2047457" cy="457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535</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BIPED ROBOT</vt:lpstr>
      <vt:lpstr>Introduction</vt:lpstr>
      <vt:lpstr>Problems in Existing Model</vt:lpstr>
      <vt:lpstr>Machine Learning Hypothesis</vt:lpstr>
      <vt:lpstr>Biped Walking Mechanism</vt:lpstr>
      <vt:lpstr>Biped Walking Mechanism</vt:lpstr>
      <vt:lpstr>Case Study</vt:lpstr>
      <vt:lpstr>General Specification</vt:lpstr>
      <vt:lpstr>TSOP Sensor</vt:lpstr>
      <vt:lpstr>Accelerometer</vt:lpstr>
      <vt:lpstr>Lidar</vt:lpstr>
      <vt:lpstr>Simple Board Design</vt:lpstr>
      <vt:lpstr>Future of Bipedal</vt:lpstr>
      <vt:lpstr>Future of Bipedal</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BIPED ROBOT</dc:title>
  <dc:creator>YOGESH</dc:creator>
  <cp:lastModifiedBy>YOGESH</cp:lastModifiedBy>
  <cp:revision>3</cp:revision>
  <dcterms:created xsi:type="dcterms:W3CDTF">2013-11-16T12:12:21Z</dcterms:created>
  <dcterms:modified xsi:type="dcterms:W3CDTF">2013-11-16T12:38:48Z</dcterms:modified>
</cp:coreProperties>
</file>