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954C78-B0A5-4063-91EB-53311A6E3881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C0204A7-1BF7-4428-8199-9037E0A04E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8062912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 Language Tutorial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931" y="914400"/>
            <a:ext cx="272994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Yogi\Desktop\c language tutorial p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079" y="389485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29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- Keywords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084375"/>
              </p:ext>
            </p:extLst>
          </p:nvPr>
        </p:nvGraphicFramePr>
        <p:xfrm>
          <a:off x="762000" y="1676400"/>
          <a:ext cx="7696200" cy="45720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1924050"/>
                <a:gridCol w="192405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auto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else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long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switch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break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enum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register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typedef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case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extern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return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union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char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float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short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unsigned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const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signed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void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continue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goto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sizeof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volatile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default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if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static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while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do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int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struct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_Packed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double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324600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36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- Integer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02708"/>
              </p:ext>
            </p:extLst>
          </p:nvPr>
        </p:nvGraphicFramePr>
        <p:xfrm>
          <a:off x="685800" y="1882773"/>
          <a:ext cx="7619999" cy="3923011"/>
        </p:xfrm>
        <a:graphic>
          <a:graphicData uri="http://schemas.openxmlformats.org/drawingml/2006/table">
            <a:tbl>
              <a:tblPr/>
              <a:tblGrid>
                <a:gridCol w="2590799"/>
                <a:gridCol w="2514600"/>
                <a:gridCol w="2514600"/>
              </a:tblGrid>
              <a:tr h="19838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Type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Storage size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Value range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4563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char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 byte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-128 to 127 or 0 to 255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98384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unsigned char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 byte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 to 255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98384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signed char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 byte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-128 to 127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87398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int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 or 4 bytes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-32,768 to 32,767 or -2,147,483,648 to 2,147,483,647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492891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unsigned int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 or 4 bytes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 to 65,535 or 0 to 4,294,967,295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34563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short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-32,768 to 32,767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98384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unsigned short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2 bytes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 to 65,535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492891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long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-2,147,483,648 to 2,147,483,647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34563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unsigned long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 bytes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 to 4,294,967,295</a:t>
                      </a:r>
                    </a:p>
                  </a:txBody>
                  <a:tcPr marL="32435" marR="32435" marT="32435" marB="3243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20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#</a:t>
            </a:r>
            <a:r>
              <a:rPr lang="en-US" dirty="0"/>
              <a:t>include &lt;</a:t>
            </a:r>
            <a:r>
              <a:rPr lang="en-US" dirty="0" err="1"/>
              <a:t>limits.h</a:t>
            </a:r>
            <a:r>
              <a:rPr lang="en-US" dirty="0"/>
              <a:t>&gt; </a:t>
            </a:r>
            <a:endParaRPr lang="en-US" dirty="0" smtClean="0"/>
          </a:p>
          <a:p>
            <a:pPr marL="64008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{ </a:t>
            </a:r>
          </a:p>
          <a:p>
            <a:pPr marL="64008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("Storage size for </a:t>
            </a:r>
            <a:r>
              <a:rPr lang="en-US" dirty="0" err="1"/>
              <a:t>int</a:t>
            </a:r>
            <a:r>
              <a:rPr lang="en-US" dirty="0"/>
              <a:t> : %d \n</a:t>
            </a:r>
            <a:r>
              <a:rPr lang="en-US" dirty="0" smtClean="0"/>
              <a:t>",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/>
              <a:t>));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return </a:t>
            </a:r>
            <a:r>
              <a:rPr lang="en-US" dirty="0"/>
              <a:t>0;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3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035117"/>
              </p:ext>
            </p:extLst>
          </p:nvPr>
        </p:nvGraphicFramePr>
        <p:xfrm>
          <a:off x="990600" y="1676399"/>
          <a:ext cx="7391400" cy="4495800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1015762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Type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Storage size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Value range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Precision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01576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float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4 byte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1.2E-38 to 3.4E+38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6 decimal places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015762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double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8 byte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2.3E-308 to 1.7E+308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15 decimal places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448514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long double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10 byte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3.4E-4932 to 1.1E+4932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19 decimal places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300187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Void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returns as </a:t>
            </a:r>
            <a:r>
              <a:rPr lang="en-US" dirty="0" smtClean="0"/>
              <a:t>void</a:t>
            </a:r>
          </a:p>
          <a:p>
            <a:r>
              <a:rPr lang="en-US" dirty="0"/>
              <a:t>Function arguments as </a:t>
            </a:r>
            <a:r>
              <a:rPr lang="en-US" dirty="0" smtClean="0"/>
              <a:t>void</a:t>
            </a:r>
          </a:p>
          <a:p>
            <a:r>
              <a:rPr lang="en-US" dirty="0"/>
              <a:t>Pointers to void 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9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Variables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066479"/>
              </p:ext>
            </p:extLst>
          </p:nvPr>
        </p:nvGraphicFramePr>
        <p:xfrm>
          <a:off x="762000" y="1523996"/>
          <a:ext cx="7696200" cy="4572003"/>
        </p:xfrm>
        <a:graphic>
          <a:graphicData uri="http://schemas.openxmlformats.org/drawingml/2006/table">
            <a:tbl>
              <a:tblPr/>
              <a:tblGrid>
                <a:gridCol w="1388064"/>
                <a:gridCol w="6308136"/>
              </a:tblGrid>
              <a:tr h="555745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Type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968256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char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Typically a single octet(one byte). This is an integer type.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968256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int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The most natural size of integer for the machine.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5574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float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A single-precision floating point value.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968256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double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A double-precision floating point value.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55745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void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Represents the absence of type.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300187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50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Constants &amp;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nteger </a:t>
            </a:r>
            <a:r>
              <a:rPr lang="en-US" dirty="0"/>
              <a:t>literal </a:t>
            </a:r>
            <a:endParaRPr lang="en-US" dirty="0" smtClean="0"/>
          </a:p>
          <a:p>
            <a:r>
              <a:rPr lang="en-US" dirty="0"/>
              <a:t>Floating-point literals</a:t>
            </a:r>
          </a:p>
          <a:p>
            <a:r>
              <a:rPr lang="en-US" dirty="0"/>
              <a:t>Character constants</a:t>
            </a:r>
          </a:p>
          <a:p>
            <a:r>
              <a:rPr lang="en-US" dirty="0"/>
              <a:t>String literals</a:t>
            </a:r>
          </a:p>
          <a:p>
            <a:r>
              <a:rPr lang="en-US" dirty="0"/>
              <a:t>Defining Constants</a:t>
            </a:r>
          </a:p>
          <a:p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5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the following storage classes, which can be used in a C Program</a:t>
            </a:r>
          </a:p>
          <a:p>
            <a:pPr lvl="1"/>
            <a:r>
              <a:rPr lang="en-US" dirty="0"/>
              <a:t>auto</a:t>
            </a:r>
          </a:p>
          <a:p>
            <a:pPr lvl="1"/>
            <a:r>
              <a:rPr lang="en-US" dirty="0"/>
              <a:t>register</a:t>
            </a:r>
          </a:p>
          <a:p>
            <a:pPr lvl="1"/>
            <a:r>
              <a:rPr lang="en-US" dirty="0"/>
              <a:t>static</a:t>
            </a:r>
          </a:p>
          <a:p>
            <a:pPr lvl="1"/>
            <a:r>
              <a:rPr lang="en-US" dirty="0"/>
              <a:t>extern</a:t>
            </a:r>
          </a:p>
          <a:p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1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  <a:p>
            <a:r>
              <a:rPr lang="en-US" dirty="0"/>
              <a:t>Relational Operators</a:t>
            </a:r>
          </a:p>
          <a:p>
            <a:r>
              <a:rPr lang="en-US" dirty="0"/>
              <a:t>Logical Operators</a:t>
            </a:r>
          </a:p>
          <a:p>
            <a:r>
              <a:rPr lang="en-US" dirty="0"/>
              <a:t>Bitwise Operators</a:t>
            </a:r>
          </a:p>
          <a:p>
            <a:r>
              <a:rPr lang="en-US" dirty="0"/>
              <a:t>Assignment Operators</a:t>
            </a:r>
          </a:p>
          <a:p>
            <a:r>
              <a:rPr lang="en-US" dirty="0" err="1"/>
              <a:t>Misc</a:t>
            </a:r>
            <a:r>
              <a:rPr lang="en-US" dirty="0"/>
              <a:t> </a:t>
            </a:r>
            <a:r>
              <a:rPr lang="en-US" dirty="0" smtClean="0"/>
              <a:t>Operators</a:t>
            </a:r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99032"/>
          </a:xfrm>
        </p:spPr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723323"/>
              </p:ext>
            </p:extLst>
          </p:nvPr>
        </p:nvGraphicFramePr>
        <p:xfrm>
          <a:off x="762000" y="1447801"/>
          <a:ext cx="7696200" cy="4724399"/>
        </p:xfrm>
        <a:graphic>
          <a:graphicData uri="http://schemas.openxmlformats.org/drawingml/2006/table">
            <a:tbl>
              <a:tblPr/>
              <a:tblGrid>
                <a:gridCol w="2542495"/>
                <a:gridCol w="5153705"/>
              </a:tblGrid>
              <a:tr h="301888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Statement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750053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if statement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An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if statement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consists of a boolean expression followed by one or more statements.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198217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if...else statement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An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if statement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can be followed by an optional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else statement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, which executes when the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boolean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expression is false.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974135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nested if statements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You can use one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if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or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else if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statement inside another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if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or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else if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statement(s).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50053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switch statement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A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switch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statement allows a variable to be tested for equality against a list of values.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50053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nested switch statements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You can use one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switch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statement inside another 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switch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statement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(s).</a:t>
                      </a:r>
                    </a:p>
                  </a:txBody>
                  <a:tcPr marL="37648" marR="37648" marT="37648" marB="37648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324600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2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 is a general-purpose, procedural, imperative computer programming language </a:t>
            </a:r>
            <a:endParaRPr lang="en-US" dirty="0" smtClean="0"/>
          </a:p>
          <a:p>
            <a:r>
              <a:rPr lang="en-US" dirty="0" smtClean="0"/>
              <a:t>Developed </a:t>
            </a:r>
            <a:r>
              <a:rPr lang="en-US" dirty="0"/>
              <a:t>in 1972 by Dennis M. Ritchie at the Bell Telephone Laboratories to develop the UNIX operating system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64008" indent="0">
              <a:buNone/>
            </a:pPr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2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Loops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620637"/>
              </p:ext>
            </p:extLst>
          </p:nvPr>
        </p:nvGraphicFramePr>
        <p:xfrm>
          <a:off x="762000" y="1522701"/>
          <a:ext cx="7848600" cy="4573299"/>
        </p:xfrm>
        <a:graphic>
          <a:graphicData uri="http://schemas.openxmlformats.org/drawingml/2006/table">
            <a:tbl>
              <a:tblPr/>
              <a:tblGrid>
                <a:gridCol w="2200411"/>
                <a:gridCol w="5648189"/>
              </a:tblGrid>
              <a:tr h="347286">
                <a:tc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Loop Type</a:t>
                      </a: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378402">
                <a:tc>
                  <a:txBody>
                    <a:bodyPr/>
                    <a:lstStyle/>
                    <a:p>
                      <a:r>
                        <a:rPr lang="en-US" sz="1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while loop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Repeats a statement or group of statements while a given condition is true. It tests the condition before executing the loop body.</a:t>
                      </a: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120623">
                <a:tc>
                  <a:txBody>
                    <a:bodyPr/>
                    <a:lstStyle/>
                    <a:p>
                      <a:r>
                        <a:rPr lang="en-US" sz="1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 loop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Execute a sequence of statements multiple times and abbreviates the code that manages the loop variable.</a:t>
                      </a: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862844">
                <a:tc>
                  <a:txBody>
                    <a:bodyPr/>
                    <a:lstStyle/>
                    <a:p>
                      <a:r>
                        <a:rPr lang="en-US" sz="1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do...while loop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Like a while statement, except that it tests the condition at the end of the loop body</a:t>
                      </a: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862844">
                <a:tc>
                  <a:txBody>
                    <a:bodyPr/>
                    <a:lstStyle/>
                    <a:p>
                      <a:r>
                        <a:rPr lang="en-US" sz="1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nested loops</a:t>
                      </a:r>
                      <a:endParaRPr lang="en-US" sz="17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You can use one or more loop inside any another while, for or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do..while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loop.</a:t>
                      </a:r>
                    </a:p>
                  </a:txBody>
                  <a:tcPr marL="44753" marR="44753" marT="44753" marB="4475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223987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20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Control Statement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898833"/>
              </p:ext>
            </p:extLst>
          </p:nvPr>
        </p:nvGraphicFramePr>
        <p:xfrm>
          <a:off x="609600" y="1920874"/>
          <a:ext cx="7620000" cy="3641725"/>
        </p:xfrm>
        <a:graphic>
          <a:graphicData uri="http://schemas.openxmlformats.org/drawingml/2006/table">
            <a:tbl>
              <a:tblPr/>
              <a:tblGrid>
                <a:gridCol w="2136322"/>
                <a:gridCol w="5483678"/>
              </a:tblGrid>
              <a:tr h="430789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Control Statement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070312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break statement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Terminates the 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loop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 or 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switch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 statement and transfers execution to the statement immediately following the loop or switch.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070312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continue statement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Causes the loop to skip the remainder of its body and immediately retest its condition prior to reiterating.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1070312">
                <a:tc>
                  <a:txBody>
                    <a:bodyPr/>
                    <a:lstStyle/>
                    <a:p>
                      <a:r>
                        <a:rPr lang="en-US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goto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effectLst/>
                        </a:rPr>
                        <a:t> statement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Transfers control to the labeled statement. Though it is not advised to use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goto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statement in your program.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8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function is a group of statements that together perform a task</a:t>
            </a:r>
            <a:r>
              <a:rPr lang="en-US" dirty="0" smtClean="0"/>
              <a:t>.</a:t>
            </a:r>
          </a:p>
          <a:p>
            <a:r>
              <a:rPr lang="en-US" dirty="0"/>
              <a:t>The general form of a function definition in C programming language is as follows:</a:t>
            </a:r>
          </a:p>
          <a:p>
            <a:pPr marL="64008" indent="0" algn="ctr">
              <a:buNone/>
            </a:pPr>
            <a:endParaRPr lang="en-US" sz="2500" dirty="0" smtClean="0"/>
          </a:p>
          <a:p>
            <a:pPr marL="64008" indent="0" algn="ctr">
              <a:buNone/>
            </a:pPr>
            <a:r>
              <a:rPr lang="en-US" sz="2500" dirty="0" err="1" smtClean="0"/>
              <a:t>return_type</a:t>
            </a:r>
            <a:r>
              <a:rPr lang="en-US" sz="2500" dirty="0" smtClean="0"/>
              <a:t> </a:t>
            </a:r>
            <a:r>
              <a:rPr lang="en-US" sz="2500" dirty="0" err="1" smtClean="0"/>
              <a:t>function_name</a:t>
            </a:r>
            <a:r>
              <a:rPr lang="en-US" sz="2500" dirty="0"/>
              <a:t>( parameter list ) </a:t>
            </a:r>
          </a:p>
          <a:p>
            <a:pPr marL="64008" indent="0">
              <a:buNone/>
            </a:pPr>
            <a:r>
              <a:rPr lang="en-US" sz="2500" dirty="0" smtClean="0"/>
              <a:t>       { </a:t>
            </a:r>
          </a:p>
          <a:p>
            <a:pPr marL="64008" indent="0">
              <a:buNone/>
            </a:pPr>
            <a:r>
              <a:rPr lang="en-US" sz="2500" dirty="0" smtClean="0"/>
              <a:t>       body </a:t>
            </a:r>
            <a:r>
              <a:rPr lang="en-US" sz="2500" dirty="0"/>
              <a:t>of the function </a:t>
            </a:r>
            <a:endParaRPr lang="en-US" sz="2500" dirty="0" smtClean="0"/>
          </a:p>
          <a:p>
            <a:pPr marL="64008" indent="0">
              <a:buNone/>
            </a:pPr>
            <a:r>
              <a:rPr lang="en-US" sz="2500" dirty="0" smtClean="0"/>
              <a:t>       }</a:t>
            </a:r>
            <a:endParaRPr lang="en-US" sz="2500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30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– Defining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definition in C programming language consists of </a:t>
            </a:r>
            <a:r>
              <a:rPr lang="en-US" dirty="0" smtClean="0"/>
              <a:t>a</a:t>
            </a:r>
          </a:p>
          <a:p>
            <a:pPr lvl="1"/>
            <a:r>
              <a:rPr lang="en-US" i="1" dirty="0"/>
              <a:t>function header</a:t>
            </a:r>
          </a:p>
          <a:p>
            <a:pPr lvl="1"/>
            <a:r>
              <a:rPr lang="en-US" i="1" dirty="0"/>
              <a:t>function </a:t>
            </a:r>
            <a:r>
              <a:rPr lang="en-US" i="1" dirty="0" smtClean="0"/>
              <a:t>body</a:t>
            </a:r>
            <a:endParaRPr lang="en-US" dirty="0" smtClean="0"/>
          </a:p>
          <a:p>
            <a:r>
              <a:rPr lang="en-US" dirty="0" smtClean="0"/>
              <a:t>Parts of a function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Return type</a:t>
            </a:r>
          </a:p>
          <a:p>
            <a:pPr lvl="1"/>
            <a:r>
              <a:rPr lang="en-US" dirty="0" smtClean="0"/>
              <a:t>Function name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Function body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176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language provides a data structure called </a:t>
            </a:r>
            <a:r>
              <a:rPr lang="en-US" b="1" dirty="0"/>
              <a:t>the array</a:t>
            </a:r>
            <a:r>
              <a:rPr lang="en-US" dirty="0"/>
              <a:t>, which can store a fixed-size sequential collection of elements of the same type.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array is used to store a collection of data, but it is often more useful to think of an array as a collection of variables of the same type.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444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pointer</a:t>
            </a:r>
            <a:r>
              <a:rPr lang="en-US" dirty="0"/>
              <a:t> is a variable whose value is the address of another variable, i.e., direct address of the memory location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74725"/>
              </p:ext>
            </p:extLst>
          </p:nvPr>
        </p:nvGraphicFramePr>
        <p:xfrm>
          <a:off x="762000" y="2971800"/>
          <a:ext cx="7924800" cy="2810925"/>
        </p:xfrm>
        <a:graphic>
          <a:graphicData uri="http://schemas.openxmlformats.org/drawingml/2006/table">
            <a:tbl>
              <a:tblPr/>
              <a:tblGrid>
                <a:gridCol w="2618014"/>
                <a:gridCol w="5306786"/>
              </a:tblGrid>
              <a:tr h="236068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Concept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11482">
                <a:tc>
                  <a:txBody>
                    <a:bodyPr/>
                    <a:lstStyle/>
                    <a:p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 - Pointer arithmetic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There are four arithmetic operators that can be used on pointers: ++, --, +, -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72073">
                <a:tc>
                  <a:txBody>
                    <a:bodyPr/>
                    <a:lstStyle/>
                    <a:p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 - Array of pointers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You can define arrays to hold a number of pointers.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72073">
                <a:tc>
                  <a:txBody>
                    <a:bodyPr/>
                    <a:lstStyle/>
                    <a:p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 - Pointer to pointer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C allows you to have pointer on a pointer and so on.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36009">
                <a:tc>
                  <a:txBody>
                    <a:bodyPr/>
                    <a:lstStyle/>
                    <a:p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Passing pointers to functions in C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Passing an argument by reference or by address both enable the passed argument to be changed in the calling function by the called function.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86895">
                <a:tc>
                  <a:txBody>
                    <a:bodyPr/>
                    <a:lstStyle/>
                    <a:p>
                      <a:r>
                        <a:rPr lang="en-US" sz="15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Return pointer from functions in C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C allows a function to return a pointer to local variable, static variable and dynamically allocated memory as well.</a:t>
                      </a:r>
                    </a:p>
                  </a:txBody>
                  <a:tcPr marL="39523" marR="39523" marT="39523" marB="39523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528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string in C programming language is actually a one-dimensional array of characters which is terminated by a </a:t>
            </a:r>
            <a:r>
              <a:rPr lang="en-US" b="1" dirty="0"/>
              <a:t>null</a:t>
            </a:r>
            <a:r>
              <a:rPr lang="en-US" dirty="0"/>
              <a:t> character '\0'.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a null-terminated string contains the characters that comprise the string followed by a </a:t>
            </a:r>
            <a:r>
              <a:rPr lang="en-US" b="1" dirty="0"/>
              <a:t>null</a:t>
            </a:r>
            <a:r>
              <a:rPr lang="en-US" dirty="0"/>
              <a:t>.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630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Structures are used to represent a record, Suppose you want to keep track of your books in a library.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might want to track the following attributes about each book:</a:t>
            </a:r>
          </a:p>
          <a:p>
            <a:pPr lvl="1"/>
            <a:r>
              <a:rPr lang="en-US" dirty="0"/>
              <a:t>Title</a:t>
            </a:r>
          </a:p>
          <a:p>
            <a:pPr lvl="1"/>
            <a:r>
              <a:rPr lang="en-US" dirty="0"/>
              <a:t>Author</a:t>
            </a:r>
          </a:p>
          <a:p>
            <a:pPr lvl="1"/>
            <a:r>
              <a:rPr lang="en-US" dirty="0"/>
              <a:t>Subject</a:t>
            </a:r>
          </a:p>
          <a:p>
            <a:pPr lvl="1"/>
            <a:r>
              <a:rPr lang="en-US" dirty="0"/>
              <a:t>Book ID</a:t>
            </a:r>
          </a:p>
          <a:p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931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 </a:t>
            </a:r>
            <a:r>
              <a:rPr lang="en-US" b="1" dirty="0"/>
              <a:t>union</a:t>
            </a:r>
            <a:r>
              <a:rPr lang="en-US" dirty="0"/>
              <a:t> is a special data type available in C that enables you to store different data types in the same memory location.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define a union with many members, but only one member can contain a value at any given time. </a:t>
            </a:r>
            <a:endParaRPr lang="en-US" dirty="0" smtClean="0"/>
          </a:p>
          <a:p>
            <a:r>
              <a:rPr lang="en-US" dirty="0" smtClean="0"/>
              <a:t>Unions </a:t>
            </a:r>
            <a:r>
              <a:rPr lang="en-US" dirty="0"/>
              <a:t>provide an efficient way of using the same memory location for multi-purpose.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96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Input </a:t>
            </a:r>
            <a:r>
              <a:rPr lang="en-US" dirty="0"/>
              <a:t>\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are saying </a:t>
            </a:r>
            <a:r>
              <a:rPr lang="en-US" b="1" dirty="0"/>
              <a:t>Input</a:t>
            </a:r>
            <a:r>
              <a:rPr lang="en-US" dirty="0"/>
              <a:t> that means to feed some data into program</a:t>
            </a:r>
            <a:r>
              <a:rPr lang="en-US" dirty="0" smtClean="0"/>
              <a:t>.</a:t>
            </a:r>
          </a:p>
          <a:p>
            <a:r>
              <a:rPr lang="en-US" dirty="0"/>
              <a:t>When we are saying </a:t>
            </a:r>
            <a:r>
              <a:rPr lang="en-US" b="1" dirty="0"/>
              <a:t>Output</a:t>
            </a:r>
            <a:r>
              <a:rPr lang="en-US" dirty="0"/>
              <a:t> that means to display some data on screen, printer or in any file. </a:t>
            </a:r>
            <a:endParaRPr lang="en-US" dirty="0" smtClean="0"/>
          </a:p>
          <a:p>
            <a:pPr marL="64008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110656"/>
              </p:ext>
            </p:extLst>
          </p:nvPr>
        </p:nvGraphicFramePr>
        <p:xfrm>
          <a:off x="990600" y="3657600"/>
          <a:ext cx="7010400" cy="2118360"/>
        </p:xfrm>
        <a:graphic>
          <a:graphicData uri="http://schemas.openxmlformats.org/drawingml/2006/table">
            <a:tbl>
              <a:tblPr/>
              <a:tblGrid>
                <a:gridCol w="1965416"/>
                <a:gridCol w="2522492"/>
                <a:gridCol w="2522492"/>
              </a:tblGrid>
              <a:tr h="52959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Standard File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File Pointer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Device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2959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Standard input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stdin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Keyboard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2959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Standard output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stdout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Screen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2959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Standard 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stderr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Your screen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19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 has now become a widely used professional language for various reasons.</a:t>
            </a:r>
          </a:p>
          <a:p>
            <a:pPr lvl="1"/>
            <a:r>
              <a:rPr lang="en-US" dirty="0"/>
              <a:t>Easy to learn</a:t>
            </a:r>
          </a:p>
          <a:p>
            <a:pPr lvl="1"/>
            <a:r>
              <a:rPr lang="en-US" dirty="0"/>
              <a:t>Structured language</a:t>
            </a:r>
          </a:p>
          <a:p>
            <a:pPr lvl="1"/>
            <a:r>
              <a:rPr lang="en-US" dirty="0"/>
              <a:t>It produces efficient programs.</a:t>
            </a:r>
          </a:p>
          <a:p>
            <a:pPr lvl="1"/>
            <a:r>
              <a:rPr lang="en-US" dirty="0"/>
              <a:t>It can handle low-level activities.</a:t>
            </a:r>
          </a:p>
          <a:p>
            <a:pPr lvl="1"/>
            <a:r>
              <a:rPr lang="en-US" dirty="0"/>
              <a:t>It can be compiled on a variety of computer platforms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9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162035"/>
              </p:ext>
            </p:extLst>
          </p:nvPr>
        </p:nvGraphicFramePr>
        <p:xfrm>
          <a:off x="685800" y="1499586"/>
          <a:ext cx="7924800" cy="4572000"/>
        </p:xfrm>
        <a:graphic>
          <a:graphicData uri="http://schemas.openxmlformats.org/drawingml/2006/table">
            <a:tbl>
              <a:tblPr/>
              <a:tblGrid>
                <a:gridCol w="1429294"/>
                <a:gridCol w="6495506"/>
              </a:tblGrid>
              <a:tr h="5070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Directive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07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#define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Substitutes a preprocessor macro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07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#include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Inserts a particular header from another file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#undef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Undefines a preprocessor macro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#ifdef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Returns true if this macro is defined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ifndef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Returns true if this macro is not defined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#if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Tests if a compile time condition is true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#else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The alternative for #if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#elif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#else an #if in one statement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#endif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Ends preprocessor conditional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291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#error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Prints error message on stderr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2300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#pragma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Issues special commands to the compiler, using a standardized method</a:t>
                      </a:r>
                    </a:p>
                  </a:txBody>
                  <a:tcPr marL="37500" marR="37500" marT="37500" marB="37500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223987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691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header file is a file with extension </a:t>
            </a:r>
            <a:r>
              <a:rPr lang="en-US" b="1" dirty="0"/>
              <a:t>.h</a:t>
            </a:r>
            <a:r>
              <a:rPr lang="en-US" dirty="0"/>
              <a:t> which contains C function declarations and macro definitions and to be shared between several source files.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two types of header files: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files that the programmer writes and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files that come with your compiler.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594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user and system header files are included using the preprocessing directive </a:t>
            </a:r>
            <a:r>
              <a:rPr lang="en-US" b="1" dirty="0"/>
              <a:t>#include</a:t>
            </a:r>
            <a:r>
              <a:rPr lang="en-US" dirty="0"/>
              <a:t>. It has following two forms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#include &lt;file</a:t>
            </a:r>
            <a:r>
              <a:rPr lang="en-US" dirty="0" smtClean="0"/>
              <a:t>&gt;</a:t>
            </a:r>
          </a:p>
          <a:p>
            <a:pPr lvl="1"/>
            <a:r>
              <a:rPr lang="en-US" dirty="0"/>
              <a:t>#include "file"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797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2296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816" y="2590800"/>
            <a:ext cx="3071184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3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to use 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Operating Systems</a:t>
            </a:r>
          </a:p>
          <a:p>
            <a:r>
              <a:rPr lang="en-US" dirty="0"/>
              <a:t>Language Compilers</a:t>
            </a:r>
          </a:p>
          <a:p>
            <a:r>
              <a:rPr lang="en-US" dirty="0"/>
              <a:t>Assemblers</a:t>
            </a:r>
          </a:p>
          <a:p>
            <a:r>
              <a:rPr lang="en-US" dirty="0"/>
              <a:t>Text Editors</a:t>
            </a:r>
          </a:p>
          <a:p>
            <a:r>
              <a:rPr lang="en-US" dirty="0"/>
              <a:t>Print Spoolers</a:t>
            </a:r>
          </a:p>
          <a:p>
            <a:r>
              <a:rPr lang="en-US" dirty="0"/>
              <a:t>Network Drivers</a:t>
            </a:r>
          </a:p>
          <a:p>
            <a:r>
              <a:rPr lang="en-US" dirty="0"/>
              <a:t>Modern Programs</a:t>
            </a:r>
          </a:p>
          <a:p>
            <a:r>
              <a:rPr lang="en-US" dirty="0"/>
              <a:t>Databases</a:t>
            </a:r>
          </a:p>
          <a:p>
            <a:r>
              <a:rPr lang="en-US" dirty="0"/>
              <a:t>Language Interpreters</a:t>
            </a:r>
          </a:p>
          <a:p>
            <a:r>
              <a:rPr lang="en-US" dirty="0" smtClean="0"/>
              <a:t>Utilities</a:t>
            </a:r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 program basically consists of the following parts:</a:t>
            </a:r>
          </a:p>
          <a:p>
            <a:pPr lvl="1"/>
            <a:r>
              <a:rPr lang="en-US" dirty="0"/>
              <a:t>Preprocessor Commands</a:t>
            </a:r>
          </a:p>
          <a:p>
            <a:pPr lvl="1"/>
            <a:r>
              <a:rPr lang="en-US" dirty="0"/>
              <a:t>Functions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Statements &amp; Expressions</a:t>
            </a:r>
          </a:p>
          <a:p>
            <a:pPr lvl="1"/>
            <a:r>
              <a:rPr lang="en-US" dirty="0"/>
              <a:t>Comments</a:t>
            </a:r>
          </a:p>
          <a:p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 </a:t>
            </a:r>
            <a:endParaRPr lang="en-US" dirty="0" smtClean="0"/>
          </a:p>
          <a:p>
            <a:pPr marL="64008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{ </a:t>
            </a:r>
          </a:p>
          <a:p>
            <a:pPr marL="64008" indent="0">
              <a:buNone/>
            </a:pPr>
            <a:r>
              <a:rPr lang="en-US" dirty="0" smtClean="0"/>
              <a:t>/* </a:t>
            </a:r>
            <a:r>
              <a:rPr lang="en-US" dirty="0"/>
              <a:t>my first program in C */ </a:t>
            </a:r>
            <a:endParaRPr lang="en-US" dirty="0" smtClean="0"/>
          </a:p>
          <a:p>
            <a:pPr marL="64008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("Hello, World! \n");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return </a:t>
            </a:r>
            <a:r>
              <a:rPr lang="en-US" dirty="0"/>
              <a:t>0;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8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- Semicolon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Semicolons ;</a:t>
            </a:r>
          </a:p>
          <a:p>
            <a:r>
              <a:rPr lang="en-US" dirty="0"/>
              <a:t>In C program, the semicolon is a statement terminator. That is, each individual statement must be ended with a semicolon. It indicates the end of one logical entity.</a:t>
            </a:r>
          </a:p>
          <a:p>
            <a:r>
              <a:rPr lang="en-US" dirty="0"/>
              <a:t>For example, following are two different statements:</a:t>
            </a:r>
          </a:p>
          <a:p>
            <a:pPr marL="64008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printf</a:t>
            </a:r>
            <a:r>
              <a:rPr lang="en-US" dirty="0"/>
              <a:t>("Hello, World! \n"); </a:t>
            </a:r>
            <a:endParaRPr lang="en-US" dirty="0" smtClean="0"/>
          </a:p>
          <a:p>
            <a:pPr marL="64008" indent="0">
              <a:buNone/>
            </a:pPr>
            <a:r>
              <a:rPr lang="en-US" dirty="0" smtClean="0"/>
              <a:t>		return </a:t>
            </a:r>
            <a:r>
              <a:rPr lang="en-US" dirty="0"/>
              <a:t>0;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0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4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- Comments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are like helping text in your C program and they are ignored by the compiler.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start with /* and terminates with the characters */ as shown below</a:t>
            </a:r>
            <a:r>
              <a:rPr lang="en-US" dirty="0" smtClean="0"/>
              <a:t>:</a:t>
            </a:r>
          </a:p>
          <a:p>
            <a:pPr marL="64008" indent="0">
              <a:buNone/>
            </a:pPr>
            <a:r>
              <a:rPr lang="en-US" dirty="0"/>
              <a:t>	</a:t>
            </a:r>
            <a:r>
              <a:rPr lang="en-US" dirty="0" smtClean="0"/>
              <a:t>	/* </a:t>
            </a:r>
            <a:r>
              <a:rPr lang="en-US" dirty="0"/>
              <a:t>my first program in C </a:t>
            </a:r>
            <a:r>
              <a:rPr lang="en-US" dirty="0" smtClean="0"/>
              <a:t>*/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71586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7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-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C identifier is a name used to identify a variable, function, or any other user-defined item.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identifier starts with a letter A to Z or a to z or an underscore _ followed by zero or more letters, underscores, and digits (0 to 9).</a:t>
            </a:r>
          </a:p>
          <a:p>
            <a:r>
              <a:rPr lang="en-US" dirty="0"/>
              <a:t>C does not allow punctuation characters such as @, $, and % within identifiers. </a:t>
            </a:r>
            <a:endParaRPr lang="en-US" dirty="0" smtClean="0"/>
          </a:p>
          <a:p>
            <a:r>
              <a:rPr lang="en-US" dirty="0" smtClean="0"/>
              <a:t>C </a:t>
            </a:r>
            <a:r>
              <a:rPr lang="en-US" dirty="0"/>
              <a:t>is a </a:t>
            </a:r>
            <a:r>
              <a:rPr lang="en-US" b="1" dirty="0"/>
              <a:t>case </a:t>
            </a:r>
            <a:r>
              <a:rPr lang="en-US" b="1" dirty="0" smtClean="0"/>
              <a:t>sensitive </a:t>
            </a:r>
            <a:r>
              <a:rPr lang="en-US" dirty="0" smtClean="0"/>
              <a:t>programming </a:t>
            </a:r>
            <a:r>
              <a:rPr lang="en-US" dirty="0"/>
              <a:t>language.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 </a:t>
            </a:r>
            <a:r>
              <a:rPr lang="en-US" i="1" dirty="0"/>
              <a:t>Manpower</a:t>
            </a:r>
            <a:r>
              <a:rPr lang="en-US" dirty="0"/>
              <a:t> and </a:t>
            </a:r>
            <a:r>
              <a:rPr lang="en-US" i="1" dirty="0"/>
              <a:t>manpower</a:t>
            </a:r>
            <a:r>
              <a:rPr lang="en-US" dirty="0"/>
              <a:t> are two different identifiers in C. Here are some examples of acceptable identifiers:</a:t>
            </a:r>
          </a:p>
          <a:p>
            <a:pPr marL="64008" indent="0"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mohd</a:t>
            </a:r>
            <a:r>
              <a:rPr lang="en-US" b="1" dirty="0" smtClean="0"/>
              <a:t>            </a:t>
            </a:r>
            <a:r>
              <a:rPr lang="en-US" b="1" dirty="0" err="1" smtClean="0"/>
              <a:t>zara</a:t>
            </a:r>
            <a:r>
              <a:rPr lang="en-US" b="1" dirty="0"/>
              <a:t> </a:t>
            </a:r>
            <a:r>
              <a:rPr lang="en-US" b="1" dirty="0" smtClean="0"/>
              <a:t>      </a:t>
            </a:r>
            <a:r>
              <a:rPr lang="en-US" b="1" dirty="0" err="1" smtClean="0"/>
              <a:t>abc</a:t>
            </a:r>
            <a:r>
              <a:rPr lang="en-US" b="1" dirty="0" smtClean="0"/>
              <a:t>     </a:t>
            </a:r>
            <a:r>
              <a:rPr lang="en-US" b="1" dirty="0" err="1" smtClean="0"/>
              <a:t>move_name</a:t>
            </a:r>
            <a:r>
              <a:rPr lang="en-US" b="1" dirty="0" smtClean="0"/>
              <a:t>    a_123 	</a:t>
            </a:r>
          </a:p>
          <a:p>
            <a:pPr marL="64008" indent="0">
              <a:buNone/>
            </a:pPr>
            <a:r>
              <a:rPr lang="en-US" b="1" dirty="0" smtClean="0"/>
              <a:t>myname50    _</a:t>
            </a:r>
            <a:r>
              <a:rPr lang="en-US" b="1" dirty="0"/>
              <a:t>temp  </a:t>
            </a:r>
            <a:r>
              <a:rPr lang="en-US" b="1" dirty="0" smtClean="0"/>
              <a:t>      j             a23b9           </a:t>
            </a:r>
            <a:r>
              <a:rPr lang="en-US" b="1" dirty="0" err="1" smtClean="0"/>
              <a:t>retVal</a:t>
            </a:r>
            <a:endParaRPr lang="en-US" b="1" dirty="0"/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147787"/>
            <a:ext cx="1815542" cy="40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4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99</TotalTime>
  <Words>1195</Words>
  <Application>Microsoft Office PowerPoint</Application>
  <PresentationFormat>On-screen Show (4:3)</PresentationFormat>
  <Paragraphs>313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C Language Tutorial</vt:lpstr>
      <vt:lpstr>Intro to C Programming</vt:lpstr>
      <vt:lpstr>Why C?</vt:lpstr>
      <vt:lpstr>Why to use C?</vt:lpstr>
      <vt:lpstr>C Program Structure</vt:lpstr>
      <vt:lpstr>Hello World C Program</vt:lpstr>
      <vt:lpstr>Basic Syntax - Semicolon</vt:lpstr>
      <vt:lpstr>Basic Syntax - Comments </vt:lpstr>
      <vt:lpstr>Basic Syntax - Identifiers</vt:lpstr>
      <vt:lpstr>Basic Syntax - Keywords</vt:lpstr>
      <vt:lpstr>Data Types - Integer</vt:lpstr>
      <vt:lpstr>Integer Example</vt:lpstr>
      <vt:lpstr>Floating-Point Types</vt:lpstr>
      <vt:lpstr>The Void Type</vt:lpstr>
      <vt:lpstr>C Variables</vt:lpstr>
      <vt:lpstr>C Constants &amp; Literals</vt:lpstr>
      <vt:lpstr>Storage Classes</vt:lpstr>
      <vt:lpstr>C Operators</vt:lpstr>
      <vt:lpstr>Decision Making</vt:lpstr>
      <vt:lpstr>C Loops</vt:lpstr>
      <vt:lpstr>Loop Control Statement</vt:lpstr>
      <vt:lpstr>Functions</vt:lpstr>
      <vt:lpstr>Functions – Defining a function</vt:lpstr>
      <vt:lpstr>Arrays</vt:lpstr>
      <vt:lpstr>Pointers</vt:lpstr>
      <vt:lpstr>Strings</vt:lpstr>
      <vt:lpstr>Structures</vt:lpstr>
      <vt:lpstr>Unions</vt:lpstr>
      <vt:lpstr>C Input \ Output</vt:lpstr>
      <vt:lpstr>Preprocessors</vt:lpstr>
      <vt:lpstr>Header Files</vt:lpstr>
      <vt:lpstr>Include Syntax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CEMBED</dc:title>
  <dc:creator>Yogi</dc:creator>
  <cp:lastModifiedBy>Yogi</cp:lastModifiedBy>
  <cp:revision>12</cp:revision>
  <dcterms:created xsi:type="dcterms:W3CDTF">2014-04-15T14:18:23Z</dcterms:created>
  <dcterms:modified xsi:type="dcterms:W3CDTF">2014-04-20T15:19:18Z</dcterms:modified>
</cp:coreProperties>
</file>