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498" r:id="rId3"/>
    <p:sldId id="523" r:id="rId4"/>
    <p:sldId id="495" r:id="rId5"/>
    <p:sldId id="481" r:id="rId6"/>
    <p:sldId id="529" r:id="rId7"/>
    <p:sldId id="563" r:id="rId8"/>
    <p:sldId id="554" r:id="rId9"/>
    <p:sldId id="559" r:id="rId10"/>
    <p:sldId id="530" r:id="rId11"/>
    <p:sldId id="531" r:id="rId12"/>
    <p:sldId id="560" r:id="rId13"/>
    <p:sldId id="557" r:id="rId14"/>
    <p:sldId id="558" r:id="rId15"/>
    <p:sldId id="561" r:id="rId16"/>
    <p:sldId id="534" r:id="rId17"/>
    <p:sldId id="562" r:id="rId18"/>
    <p:sldId id="549" r:id="rId19"/>
    <p:sldId id="533" r:id="rId20"/>
    <p:sldId id="536" r:id="rId21"/>
    <p:sldId id="550" r:id="rId22"/>
    <p:sldId id="544" r:id="rId23"/>
    <p:sldId id="556" r:id="rId24"/>
    <p:sldId id="503" r:id="rId25"/>
    <p:sldId id="502" r:id="rId26"/>
    <p:sldId id="5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606" autoAdjust="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5EB2B-F675-41BE-B7EC-26F9AD27C4AF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25A7B1-DB13-4463-90A0-40C0957F1919}">
      <dgm:prSet phldrT="[Text]" custT="1"/>
      <dgm:spPr/>
      <dgm:t>
        <a:bodyPr/>
        <a:lstStyle/>
        <a:p>
          <a:r>
            <a:rPr lang="en-US" sz="2200" dirty="0" smtClean="0"/>
            <a:t>Authority</a:t>
          </a:r>
          <a:endParaRPr lang="en-US" sz="2200" dirty="0"/>
        </a:p>
      </dgm:t>
    </dgm:pt>
    <dgm:pt modelId="{5F02615B-7A01-4E52-B4C4-83328B38E813}" type="parTrans" cxnId="{B261B5E2-F900-4B08-A243-B76AC90A4992}">
      <dgm:prSet/>
      <dgm:spPr/>
      <dgm:t>
        <a:bodyPr/>
        <a:lstStyle/>
        <a:p>
          <a:endParaRPr lang="en-US"/>
        </a:p>
      </dgm:t>
    </dgm:pt>
    <dgm:pt modelId="{4566E951-C02F-4603-B165-CC6346DDB634}" type="sibTrans" cxnId="{B261B5E2-F900-4B08-A243-B76AC90A4992}">
      <dgm:prSet/>
      <dgm:spPr/>
      <dgm:t>
        <a:bodyPr/>
        <a:lstStyle/>
        <a:p>
          <a:endParaRPr lang="en-US"/>
        </a:p>
      </dgm:t>
    </dgm:pt>
    <dgm:pt modelId="{39937D8E-E569-443C-A4EA-DD1585679CA8}">
      <dgm:prSet phldrT="[Text]" custT="1"/>
      <dgm:spPr/>
      <dgm:t>
        <a:bodyPr/>
        <a:lstStyle/>
        <a:p>
          <a:r>
            <a:rPr lang="en-US" sz="2400" dirty="0" smtClean="0"/>
            <a:t>Backlinks</a:t>
          </a:r>
          <a:endParaRPr lang="en-US" sz="2400" dirty="0"/>
        </a:p>
      </dgm:t>
    </dgm:pt>
    <dgm:pt modelId="{7893FCE7-B595-47C2-B30E-84B478219132}" type="parTrans" cxnId="{8F3309F7-B460-493E-9A6C-8C50A62DF1D8}">
      <dgm:prSet/>
      <dgm:spPr/>
      <dgm:t>
        <a:bodyPr/>
        <a:lstStyle/>
        <a:p>
          <a:endParaRPr lang="en-US"/>
        </a:p>
      </dgm:t>
    </dgm:pt>
    <dgm:pt modelId="{017BA38B-ABB7-4D00-A3BE-E29C3696511A}" type="sibTrans" cxnId="{8F3309F7-B460-493E-9A6C-8C50A62DF1D8}">
      <dgm:prSet/>
      <dgm:spPr/>
      <dgm:t>
        <a:bodyPr/>
        <a:lstStyle/>
        <a:p>
          <a:endParaRPr lang="en-US"/>
        </a:p>
      </dgm:t>
    </dgm:pt>
    <dgm:pt modelId="{8A107CC6-D6D0-4BFD-BF23-954884B9A1A6}">
      <dgm:prSet phldrT="[Text]" custT="1"/>
      <dgm:spPr/>
      <dgm:t>
        <a:bodyPr/>
        <a:lstStyle/>
        <a:p>
          <a:r>
            <a:rPr lang="en-US" sz="2400" dirty="0" smtClean="0"/>
            <a:t>Rankings</a:t>
          </a:r>
          <a:endParaRPr lang="en-US" sz="2400" dirty="0"/>
        </a:p>
      </dgm:t>
    </dgm:pt>
    <dgm:pt modelId="{1DB42FEF-388F-43CC-ADA2-442B165E1C49}" type="parTrans" cxnId="{3665E684-A248-4DAC-A5C7-8B2FAC5D9A81}">
      <dgm:prSet/>
      <dgm:spPr/>
      <dgm:t>
        <a:bodyPr/>
        <a:lstStyle/>
        <a:p>
          <a:endParaRPr lang="en-US"/>
        </a:p>
      </dgm:t>
    </dgm:pt>
    <dgm:pt modelId="{63A72A02-9BD5-400C-BE9D-94521F45D467}" type="sibTrans" cxnId="{3665E684-A248-4DAC-A5C7-8B2FAC5D9A81}">
      <dgm:prSet/>
      <dgm:spPr/>
      <dgm:t>
        <a:bodyPr/>
        <a:lstStyle/>
        <a:p>
          <a:endParaRPr lang="en-US"/>
        </a:p>
      </dgm:t>
    </dgm:pt>
    <dgm:pt modelId="{A0BD3853-5AB3-49F6-A2D1-6B6959045D77}">
      <dgm:prSet custT="1"/>
      <dgm:spPr/>
      <dgm:t>
        <a:bodyPr/>
        <a:lstStyle/>
        <a:p>
          <a:r>
            <a:rPr lang="en-US" sz="2400" dirty="0" smtClean="0"/>
            <a:t>Traffic</a:t>
          </a:r>
          <a:endParaRPr lang="en-US" sz="2400" dirty="0"/>
        </a:p>
      </dgm:t>
    </dgm:pt>
    <dgm:pt modelId="{0E26599B-B186-4E23-9D16-6FF9B76D300D}" type="parTrans" cxnId="{CB0DF572-3E54-444D-A954-E4AFDE81B4B2}">
      <dgm:prSet/>
      <dgm:spPr/>
      <dgm:t>
        <a:bodyPr/>
        <a:lstStyle/>
        <a:p>
          <a:endParaRPr lang="en-US"/>
        </a:p>
      </dgm:t>
    </dgm:pt>
    <dgm:pt modelId="{58099E17-4A47-418C-97D7-EE862F7E9CE6}" type="sibTrans" cxnId="{CB0DF572-3E54-444D-A954-E4AFDE81B4B2}">
      <dgm:prSet/>
      <dgm:spPr/>
      <dgm:t>
        <a:bodyPr/>
        <a:lstStyle/>
        <a:p>
          <a:endParaRPr lang="en-US"/>
        </a:p>
      </dgm:t>
    </dgm:pt>
    <dgm:pt modelId="{D4B66745-55E6-4843-9EF7-0F5F037651C4}">
      <dgm:prSet/>
      <dgm:spPr/>
      <dgm:t>
        <a:bodyPr/>
        <a:lstStyle/>
        <a:p>
          <a:r>
            <a:rPr lang="en-US" dirty="0" smtClean="0"/>
            <a:t>Conversions</a:t>
          </a:r>
          <a:endParaRPr lang="en-US" dirty="0"/>
        </a:p>
      </dgm:t>
    </dgm:pt>
    <dgm:pt modelId="{8330F0B3-43FE-4F8F-A112-197CA8E61909}" type="parTrans" cxnId="{0E6A0B25-1688-43E9-8425-562CF4D32381}">
      <dgm:prSet/>
      <dgm:spPr/>
    </dgm:pt>
    <dgm:pt modelId="{27A35454-2128-45AB-888F-15BC67F9543D}" type="sibTrans" cxnId="{0E6A0B25-1688-43E9-8425-562CF4D32381}">
      <dgm:prSet/>
      <dgm:spPr/>
    </dgm:pt>
    <dgm:pt modelId="{EACBCA92-9800-46E4-AE5E-6DBD8AEC5E9D}" type="pres">
      <dgm:prSet presAssocID="{9BF5EB2B-F675-41BE-B7EC-26F9AD27C4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5AE23-E2B3-49FA-B3E7-DECEBCD0A40F}" type="pres">
      <dgm:prSet presAssocID="{CE25A7B1-DB13-4463-90A0-40C0957F19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78C3-98FC-4AD2-AE2C-976318870341}" type="pres">
      <dgm:prSet presAssocID="{CE25A7B1-DB13-4463-90A0-40C0957F1919}" presName="spNode" presStyleCnt="0"/>
      <dgm:spPr/>
    </dgm:pt>
    <dgm:pt modelId="{FB0E9BEC-E0D2-43E6-B134-3B073C5CA244}" type="pres">
      <dgm:prSet presAssocID="{4566E951-C02F-4603-B165-CC6346DDB63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E165361-A12B-4AD5-82B9-38255AC4EB08}" type="pres">
      <dgm:prSet presAssocID="{39937D8E-E569-443C-A4EA-DD1585679C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FAE6F-0664-4439-9C2D-AC429E34CE64}" type="pres">
      <dgm:prSet presAssocID="{39937D8E-E569-443C-A4EA-DD1585679CA8}" presName="spNode" presStyleCnt="0"/>
      <dgm:spPr/>
    </dgm:pt>
    <dgm:pt modelId="{7DEAC0AF-E1F6-410D-9985-1C64C07E1901}" type="pres">
      <dgm:prSet presAssocID="{017BA38B-ABB7-4D00-A3BE-E29C3696511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FD77AB4-37E6-4344-B871-CB4E94CBB7FC}" type="pres">
      <dgm:prSet presAssocID="{8A107CC6-D6D0-4BFD-BF23-954884B9A1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E4357-2622-43DF-B4F9-5FB35E7841A4}" type="pres">
      <dgm:prSet presAssocID="{8A107CC6-D6D0-4BFD-BF23-954884B9A1A6}" presName="spNode" presStyleCnt="0"/>
      <dgm:spPr/>
    </dgm:pt>
    <dgm:pt modelId="{BB780039-8040-4DF9-92E6-F3F594B202D8}" type="pres">
      <dgm:prSet presAssocID="{63A72A02-9BD5-400C-BE9D-94521F45D46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A802AEC-AD41-478E-824C-FB5F05371AC4}" type="pres">
      <dgm:prSet presAssocID="{A0BD3853-5AB3-49F6-A2D1-6B6959045D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63CAA-E752-40F5-93E9-CA91CEAB6033}" type="pres">
      <dgm:prSet presAssocID="{A0BD3853-5AB3-49F6-A2D1-6B6959045D77}" presName="spNode" presStyleCnt="0"/>
      <dgm:spPr/>
    </dgm:pt>
    <dgm:pt modelId="{A4736C4B-BAC4-45EF-955F-50119501B32F}" type="pres">
      <dgm:prSet presAssocID="{58099E17-4A47-418C-97D7-EE862F7E9CE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AFA2401-8C6C-4873-B3D5-1837B403EFFA}" type="pres">
      <dgm:prSet presAssocID="{D4B66745-55E6-4843-9EF7-0F5F037651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48CD7-9488-4BE1-9BF2-12B87443A73D}" type="pres">
      <dgm:prSet presAssocID="{D4B66745-55E6-4843-9EF7-0F5F037651C4}" presName="spNode" presStyleCnt="0"/>
      <dgm:spPr/>
    </dgm:pt>
    <dgm:pt modelId="{636FDDDE-D696-480D-8C68-8BBEF2644CEC}" type="pres">
      <dgm:prSet presAssocID="{27A35454-2128-45AB-888F-15BC67F9543D}" presName="sibTrans" presStyleLbl="sibTrans1D1" presStyleIdx="4" presStyleCnt="5"/>
      <dgm:spPr/>
    </dgm:pt>
  </dgm:ptLst>
  <dgm:cxnLst>
    <dgm:cxn modelId="{38DB9A8A-36A4-4686-8594-179824E0D3A0}" type="presOf" srcId="{8A107CC6-D6D0-4BFD-BF23-954884B9A1A6}" destId="{0FD77AB4-37E6-4344-B871-CB4E94CBB7FC}" srcOrd="0" destOrd="0" presId="urn:microsoft.com/office/officeart/2005/8/layout/cycle5"/>
    <dgm:cxn modelId="{3953DB09-F943-4B96-A911-DA117F88B534}" type="presOf" srcId="{4566E951-C02F-4603-B165-CC6346DDB634}" destId="{FB0E9BEC-E0D2-43E6-B134-3B073C5CA244}" srcOrd="0" destOrd="0" presId="urn:microsoft.com/office/officeart/2005/8/layout/cycle5"/>
    <dgm:cxn modelId="{35AF485D-7BF0-4571-8449-C77D426BAD2E}" type="presOf" srcId="{39937D8E-E569-443C-A4EA-DD1585679CA8}" destId="{DE165361-A12B-4AD5-82B9-38255AC4EB08}" srcOrd="0" destOrd="0" presId="urn:microsoft.com/office/officeart/2005/8/layout/cycle5"/>
    <dgm:cxn modelId="{E82517AD-DD43-4114-A865-6C35938D9DF8}" type="presOf" srcId="{63A72A02-9BD5-400C-BE9D-94521F45D467}" destId="{BB780039-8040-4DF9-92E6-F3F594B202D8}" srcOrd="0" destOrd="0" presId="urn:microsoft.com/office/officeart/2005/8/layout/cycle5"/>
    <dgm:cxn modelId="{C6318478-BCFD-4AAA-80F8-F6077A69548F}" type="presOf" srcId="{27A35454-2128-45AB-888F-15BC67F9543D}" destId="{636FDDDE-D696-480D-8C68-8BBEF2644CEC}" srcOrd="0" destOrd="0" presId="urn:microsoft.com/office/officeart/2005/8/layout/cycle5"/>
    <dgm:cxn modelId="{B441898B-CC20-4901-8F2B-90694E355A70}" type="presOf" srcId="{9BF5EB2B-F675-41BE-B7EC-26F9AD27C4AF}" destId="{EACBCA92-9800-46E4-AE5E-6DBD8AEC5E9D}" srcOrd="0" destOrd="0" presId="urn:microsoft.com/office/officeart/2005/8/layout/cycle5"/>
    <dgm:cxn modelId="{CDC5E82C-58E7-478D-942B-48A381090D7C}" type="presOf" srcId="{CE25A7B1-DB13-4463-90A0-40C0957F1919}" destId="{4525AE23-E2B3-49FA-B3E7-DECEBCD0A40F}" srcOrd="0" destOrd="0" presId="urn:microsoft.com/office/officeart/2005/8/layout/cycle5"/>
    <dgm:cxn modelId="{8F3309F7-B460-493E-9A6C-8C50A62DF1D8}" srcId="{9BF5EB2B-F675-41BE-B7EC-26F9AD27C4AF}" destId="{39937D8E-E569-443C-A4EA-DD1585679CA8}" srcOrd="1" destOrd="0" parTransId="{7893FCE7-B595-47C2-B30E-84B478219132}" sibTransId="{017BA38B-ABB7-4D00-A3BE-E29C3696511A}"/>
    <dgm:cxn modelId="{7BB93397-0C0B-49F4-85D2-A1749ADC15F1}" type="presOf" srcId="{58099E17-4A47-418C-97D7-EE862F7E9CE6}" destId="{A4736C4B-BAC4-45EF-955F-50119501B32F}" srcOrd="0" destOrd="0" presId="urn:microsoft.com/office/officeart/2005/8/layout/cycle5"/>
    <dgm:cxn modelId="{1B4E272D-86BC-4920-844D-9D1A3AE78495}" type="presOf" srcId="{017BA38B-ABB7-4D00-A3BE-E29C3696511A}" destId="{7DEAC0AF-E1F6-410D-9985-1C64C07E1901}" srcOrd="0" destOrd="0" presId="urn:microsoft.com/office/officeart/2005/8/layout/cycle5"/>
    <dgm:cxn modelId="{0E6A0B25-1688-43E9-8425-562CF4D32381}" srcId="{9BF5EB2B-F675-41BE-B7EC-26F9AD27C4AF}" destId="{D4B66745-55E6-4843-9EF7-0F5F037651C4}" srcOrd="4" destOrd="0" parTransId="{8330F0B3-43FE-4F8F-A112-197CA8E61909}" sibTransId="{27A35454-2128-45AB-888F-15BC67F9543D}"/>
    <dgm:cxn modelId="{2838F48A-1FA4-47A4-890E-C41BB3A40FCD}" type="presOf" srcId="{D4B66745-55E6-4843-9EF7-0F5F037651C4}" destId="{7AFA2401-8C6C-4873-B3D5-1837B403EFFA}" srcOrd="0" destOrd="0" presId="urn:microsoft.com/office/officeart/2005/8/layout/cycle5"/>
    <dgm:cxn modelId="{5AF92E10-B70F-475E-BC51-DD76FD8F2018}" type="presOf" srcId="{A0BD3853-5AB3-49F6-A2D1-6B6959045D77}" destId="{6A802AEC-AD41-478E-824C-FB5F05371AC4}" srcOrd="0" destOrd="0" presId="urn:microsoft.com/office/officeart/2005/8/layout/cycle5"/>
    <dgm:cxn modelId="{CB0DF572-3E54-444D-A954-E4AFDE81B4B2}" srcId="{9BF5EB2B-F675-41BE-B7EC-26F9AD27C4AF}" destId="{A0BD3853-5AB3-49F6-A2D1-6B6959045D77}" srcOrd="3" destOrd="0" parTransId="{0E26599B-B186-4E23-9D16-6FF9B76D300D}" sibTransId="{58099E17-4A47-418C-97D7-EE862F7E9CE6}"/>
    <dgm:cxn modelId="{3665E684-A248-4DAC-A5C7-8B2FAC5D9A81}" srcId="{9BF5EB2B-F675-41BE-B7EC-26F9AD27C4AF}" destId="{8A107CC6-D6D0-4BFD-BF23-954884B9A1A6}" srcOrd="2" destOrd="0" parTransId="{1DB42FEF-388F-43CC-ADA2-442B165E1C49}" sibTransId="{63A72A02-9BD5-400C-BE9D-94521F45D467}"/>
    <dgm:cxn modelId="{B261B5E2-F900-4B08-A243-B76AC90A4992}" srcId="{9BF5EB2B-F675-41BE-B7EC-26F9AD27C4AF}" destId="{CE25A7B1-DB13-4463-90A0-40C0957F1919}" srcOrd="0" destOrd="0" parTransId="{5F02615B-7A01-4E52-B4C4-83328B38E813}" sibTransId="{4566E951-C02F-4603-B165-CC6346DDB634}"/>
    <dgm:cxn modelId="{A856AF29-DDF1-4836-9C42-040F125BEFBB}" type="presParOf" srcId="{EACBCA92-9800-46E4-AE5E-6DBD8AEC5E9D}" destId="{4525AE23-E2B3-49FA-B3E7-DECEBCD0A40F}" srcOrd="0" destOrd="0" presId="urn:microsoft.com/office/officeart/2005/8/layout/cycle5"/>
    <dgm:cxn modelId="{F1E06289-2487-4E44-8D98-B44EF4E733B7}" type="presParOf" srcId="{EACBCA92-9800-46E4-AE5E-6DBD8AEC5E9D}" destId="{260A78C3-98FC-4AD2-AE2C-976318870341}" srcOrd="1" destOrd="0" presId="urn:microsoft.com/office/officeart/2005/8/layout/cycle5"/>
    <dgm:cxn modelId="{FFEE5113-10FE-44F0-A18C-EC02493FC54A}" type="presParOf" srcId="{EACBCA92-9800-46E4-AE5E-6DBD8AEC5E9D}" destId="{FB0E9BEC-E0D2-43E6-B134-3B073C5CA244}" srcOrd="2" destOrd="0" presId="urn:microsoft.com/office/officeart/2005/8/layout/cycle5"/>
    <dgm:cxn modelId="{6FB97F3F-D538-453E-8A39-660826DA40B8}" type="presParOf" srcId="{EACBCA92-9800-46E4-AE5E-6DBD8AEC5E9D}" destId="{DE165361-A12B-4AD5-82B9-38255AC4EB08}" srcOrd="3" destOrd="0" presId="urn:microsoft.com/office/officeart/2005/8/layout/cycle5"/>
    <dgm:cxn modelId="{55BB744D-59A6-4DDE-BE7E-472C5F99EF4D}" type="presParOf" srcId="{EACBCA92-9800-46E4-AE5E-6DBD8AEC5E9D}" destId="{1A5FAE6F-0664-4439-9C2D-AC429E34CE64}" srcOrd="4" destOrd="0" presId="urn:microsoft.com/office/officeart/2005/8/layout/cycle5"/>
    <dgm:cxn modelId="{DAE64EE9-3AF1-4C8B-875F-BD171BCDDAD3}" type="presParOf" srcId="{EACBCA92-9800-46E4-AE5E-6DBD8AEC5E9D}" destId="{7DEAC0AF-E1F6-410D-9985-1C64C07E1901}" srcOrd="5" destOrd="0" presId="urn:microsoft.com/office/officeart/2005/8/layout/cycle5"/>
    <dgm:cxn modelId="{DF39C23E-140B-4BF3-BDA2-DDEFB2E63170}" type="presParOf" srcId="{EACBCA92-9800-46E4-AE5E-6DBD8AEC5E9D}" destId="{0FD77AB4-37E6-4344-B871-CB4E94CBB7FC}" srcOrd="6" destOrd="0" presId="urn:microsoft.com/office/officeart/2005/8/layout/cycle5"/>
    <dgm:cxn modelId="{506D3EB3-BC2A-4C5F-A2E3-19E29FC78FA1}" type="presParOf" srcId="{EACBCA92-9800-46E4-AE5E-6DBD8AEC5E9D}" destId="{B30E4357-2622-43DF-B4F9-5FB35E7841A4}" srcOrd="7" destOrd="0" presId="urn:microsoft.com/office/officeart/2005/8/layout/cycle5"/>
    <dgm:cxn modelId="{DC6C8D32-47A2-4E97-B1EF-8B3F612CF0A8}" type="presParOf" srcId="{EACBCA92-9800-46E4-AE5E-6DBD8AEC5E9D}" destId="{BB780039-8040-4DF9-92E6-F3F594B202D8}" srcOrd="8" destOrd="0" presId="urn:microsoft.com/office/officeart/2005/8/layout/cycle5"/>
    <dgm:cxn modelId="{4B904A43-3E8F-4014-89F5-6AEACAF2B4C3}" type="presParOf" srcId="{EACBCA92-9800-46E4-AE5E-6DBD8AEC5E9D}" destId="{6A802AEC-AD41-478E-824C-FB5F05371AC4}" srcOrd="9" destOrd="0" presId="urn:microsoft.com/office/officeart/2005/8/layout/cycle5"/>
    <dgm:cxn modelId="{A0F52901-764D-46D5-B1C1-52EB426536E4}" type="presParOf" srcId="{EACBCA92-9800-46E4-AE5E-6DBD8AEC5E9D}" destId="{6AB63CAA-E752-40F5-93E9-CA91CEAB6033}" srcOrd="10" destOrd="0" presId="urn:microsoft.com/office/officeart/2005/8/layout/cycle5"/>
    <dgm:cxn modelId="{7EE3F28A-612A-4ECC-9ADD-A075283102C0}" type="presParOf" srcId="{EACBCA92-9800-46E4-AE5E-6DBD8AEC5E9D}" destId="{A4736C4B-BAC4-45EF-955F-50119501B32F}" srcOrd="11" destOrd="0" presId="urn:microsoft.com/office/officeart/2005/8/layout/cycle5"/>
    <dgm:cxn modelId="{C788831F-AB25-455E-A735-11183A019DE4}" type="presParOf" srcId="{EACBCA92-9800-46E4-AE5E-6DBD8AEC5E9D}" destId="{7AFA2401-8C6C-4873-B3D5-1837B403EFFA}" srcOrd="12" destOrd="0" presId="urn:microsoft.com/office/officeart/2005/8/layout/cycle5"/>
    <dgm:cxn modelId="{CEA731A4-D90E-42DE-B27F-FE65A316F47E}" type="presParOf" srcId="{EACBCA92-9800-46E4-AE5E-6DBD8AEC5E9D}" destId="{31448CD7-9488-4BE1-9BF2-12B87443A73D}" srcOrd="13" destOrd="0" presId="urn:microsoft.com/office/officeart/2005/8/layout/cycle5"/>
    <dgm:cxn modelId="{E5E59E35-A1B2-4AA3-A8F5-2147AC715634}" type="presParOf" srcId="{EACBCA92-9800-46E4-AE5E-6DBD8AEC5E9D}" destId="{636FDDDE-D696-480D-8C68-8BBEF2644CE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062A9-1E47-44A8-8656-7DA99D0EEA62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27E6C1-6B35-476E-8608-A8AEB8DC3B65}">
      <dgm:prSet phldrT="[Text]" custT="1"/>
      <dgm:spPr/>
      <dgm:t>
        <a:bodyPr/>
        <a:lstStyle/>
        <a:p>
          <a:r>
            <a:rPr lang="en-US" sz="2000" dirty="0" smtClean="0"/>
            <a:t>Month 1</a:t>
          </a:r>
        </a:p>
        <a:p>
          <a:r>
            <a:rPr lang="en-US" sz="2000" dirty="0" smtClean="0"/>
            <a:t>Research/Plan/Design</a:t>
          </a:r>
          <a:endParaRPr lang="en-US" sz="2000" dirty="0"/>
        </a:p>
      </dgm:t>
    </dgm:pt>
    <dgm:pt modelId="{F015B108-98A8-4B4F-B60B-67790D1FF361}" type="parTrans" cxnId="{27295736-175F-4C11-8F17-251CBA5E8FA2}">
      <dgm:prSet/>
      <dgm:spPr/>
      <dgm:t>
        <a:bodyPr/>
        <a:lstStyle/>
        <a:p>
          <a:endParaRPr lang="en-US"/>
        </a:p>
      </dgm:t>
    </dgm:pt>
    <dgm:pt modelId="{E856AA14-9B6D-4D78-A4A0-9F6D47FCC14D}" type="sibTrans" cxnId="{27295736-175F-4C11-8F17-251CBA5E8FA2}">
      <dgm:prSet/>
      <dgm:spPr/>
      <dgm:t>
        <a:bodyPr/>
        <a:lstStyle/>
        <a:p>
          <a:endParaRPr lang="en-US"/>
        </a:p>
      </dgm:t>
    </dgm:pt>
    <dgm:pt modelId="{4AEF037B-616F-43FE-BF4F-7425EA4F4F4B}">
      <dgm:prSet phldrT="[Text]" custT="1"/>
      <dgm:spPr/>
      <dgm:t>
        <a:bodyPr/>
        <a:lstStyle/>
        <a:p>
          <a:r>
            <a:rPr lang="en-US" sz="1900" dirty="0" smtClean="0"/>
            <a:t>Month 2</a:t>
          </a:r>
        </a:p>
        <a:p>
          <a:r>
            <a:rPr lang="en-US" sz="1800" dirty="0" smtClean="0"/>
            <a:t>Creation &amp; Implementation</a:t>
          </a:r>
          <a:endParaRPr lang="en-US" sz="1800" dirty="0"/>
        </a:p>
      </dgm:t>
    </dgm:pt>
    <dgm:pt modelId="{F2989F46-694C-4DAF-9B07-9253CEF97777}" type="parTrans" cxnId="{FBDBCC47-3E56-445F-B6AB-47BC44E39000}">
      <dgm:prSet/>
      <dgm:spPr/>
      <dgm:t>
        <a:bodyPr/>
        <a:lstStyle/>
        <a:p>
          <a:endParaRPr lang="en-US"/>
        </a:p>
      </dgm:t>
    </dgm:pt>
    <dgm:pt modelId="{1D43FF39-CC47-41AF-8251-61D77B2DC9EB}" type="sibTrans" cxnId="{FBDBCC47-3E56-445F-B6AB-47BC44E39000}">
      <dgm:prSet/>
      <dgm:spPr/>
      <dgm:t>
        <a:bodyPr/>
        <a:lstStyle/>
        <a:p>
          <a:endParaRPr lang="en-US"/>
        </a:p>
      </dgm:t>
    </dgm:pt>
    <dgm:pt modelId="{AA61073D-4DBE-46BF-ADD7-B0C054C925CE}">
      <dgm:prSet phldrT="[Text]" custT="1"/>
      <dgm:spPr/>
      <dgm:t>
        <a:bodyPr/>
        <a:lstStyle/>
        <a:p>
          <a:r>
            <a:rPr lang="en-US" sz="2000" dirty="0" smtClean="0"/>
            <a:t>Month 2</a:t>
          </a:r>
        </a:p>
        <a:p>
          <a:r>
            <a:rPr lang="en-US" sz="1800" dirty="0" smtClean="0"/>
            <a:t>Outreach, Promotion &amp; Reporting</a:t>
          </a:r>
          <a:endParaRPr lang="en-US" sz="1800" dirty="0"/>
        </a:p>
      </dgm:t>
    </dgm:pt>
    <dgm:pt modelId="{E7BE7A2C-46CE-46A0-B81A-075032C099A2}" type="parTrans" cxnId="{36EE057B-77C9-46F5-B35A-5B32AC40DDE2}">
      <dgm:prSet/>
      <dgm:spPr/>
      <dgm:t>
        <a:bodyPr/>
        <a:lstStyle/>
        <a:p>
          <a:endParaRPr lang="en-US"/>
        </a:p>
      </dgm:t>
    </dgm:pt>
    <dgm:pt modelId="{6EA685B1-BBBE-4892-9E87-F60B818C502E}" type="sibTrans" cxnId="{36EE057B-77C9-46F5-B35A-5B32AC40DDE2}">
      <dgm:prSet/>
      <dgm:spPr/>
      <dgm:t>
        <a:bodyPr/>
        <a:lstStyle/>
        <a:p>
          <a:endParaRPr lang="en-US"/>
        </a:p>
      </dgm:t>
    </dgm:pt>
    <dgm:pt modelId="{1151249B-A5E2-4377-A009-346652AE9E03}" type="pres">
      <dgm:prSet presAssocID="{C64062A9-1E47-44A8-8656-7DA99D0EEA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3695F-EBBC-4B42-8CFB-57752C82796A}" type="pres">
      <dgm:prSet presAssocID="{DD27E6C1-6B35-476E-8608-A8AEB8DC3B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42646-ACCD-44CA-A994-82E1D796202C}" type="pres">
      <dgm:prSet presAssocID="{DD27E6C1-6B35-476E-8608-A8AEB8DC3B65}" presName="spNode" presStyleCnt="0"/>
      <dgm:spPr/>
    </dgm:pt>
    <dgm:pt modelId="{17C22BC1-5C31-40D0-844C-C51EFDB74475}" type="pres">
      <dgm:prSet presAssocID="{E856AA14-9B6D-4D78-A4A0-9F6D47FCC14D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6D4BDE4-D741-4C9E-9091-ABCD518CADB5}" type="pres">
      <dgm:prSet presAssocID="{4AEF037B-616F-43FE-BF4F-7425EA4F4F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0F4CD-C71B-4788-B38F-6CD3FEB7F0A2}" type="pres">
      <dgm:prSet presAssocID="{4AEF037B-616F-43FE-BF4F-7425EA4F4F4B}" presName="spNode" presStyleCnt="0"/>
      <dgm:spPr/>
    </dgm:pt>
    <dgm:pt modelId="{2ED5194A-E38E-49A0-886E-73E0D2C6D2A0}" type="pres">
      <dgm:prSet presAssocID="{1D43FF39-CC47-41AF-8251-61D77B2DC9EB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56A6713-9BED-4ABB-B684-181DC474E397}" type="pres">
      <dgm:prSet presAssocID="{AA61073D-4DBE-46BF-ADD7-B0C054C925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E6A30-1FA6-4498-9E2C-31A03498429B}" type="pres">
      <dgm:prSet presAssocID="{AA61073D-4DBE-46BF-ADD7-B0C054C925CE}" presName="spNode" presStyleCnt="0"/>
      <dgm:spPr/>
    </dgm:pt>
    <dgm:pt modelId="{B63EB591-E476-491F-BCDA-7C8234B21809}" type="pres">
      <dgm:prSet presAssocID="{6EA685B1-BBBE-4892-9E87-F60B818C502E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EE8B2BC3-1CD0-41BD-ADF2-1A1067CB5728}" type="presOf" srcId="{DD27E6C1-6B35-476E-8608-A8AEB8DC3B65}" destId="{EB33695F-EBBC-4B42-8CFB-57752C82796A}" srcOrd="0" destOrd="0" presId="urn:microsoft.com/office/officeart/2005/8/layout/cycle5"/>
    <dgm:cxn modelId="{47544C32-228C-4390-9A15-BC577CEF2C37}" type="presOf" srcId="{6EA685B1-BBBE-4892-9E87-F60B818C502E}" destId="{B63EB591-E476-491F-BCDA-7C8234B21809}" srcOrd="0" destOrd="0" presId="urn:microsoft.com/office/officeart/2005/8/layout/cycle5"/>
    <dgm:cxn modelId="{F4E480BC-00F8-4451-B016-D6A605B56111}" type="presOf" srcId="{E856AA14-9B6D-4D78-A4A0-9F6D47FCC14D}" destId="{17C22BC1-5C31-40D0-844C-C51EFDB74475}" srcOrd="0" destOrd="0" presId="urn:microsoft.com/office/officeart/2005/8/layout/cycle5"/>
    <dgm:cxn modelId="{189D3112-8B70-40F8-912A-0C531F22DEA8}" type="presOf" srcId="{4AEF037B-616F-43FE-BF4F-7425EA4F4F4B}" destId="{26D4BDE4-D741-4C9E-9091-ABCD518CADB5}" srcOrd="0" destOrd="0" presId="urn:microsoft.com/office/officeart/2005/8/layout/cycle5"/>
    <dgm:cxn modelId="{36EE057B-77C9-46F5-B35A-5B32AC40DDE2}" srcId="{C64062A9-1E47-44A8-8656-7DA99D0EEA62}" destId="{AA61073D-4DBE-46BF-ADD7-B0C054C925CE}" srcOrd="2" destOrd="0" parTransId="{E7BE7A2C-46CE-46A0-B81A-075032C099A2}" sibTransId="{6EA685B1-BBBE-4892-9E87-F60B818C502E}"/>
    <dgm:cxn modelId="{27295736-175F-4C11-8F17-251CBA5E8FA2}" srcId="{C64062A9-1E47-44A8-8656-7DA99D0EEA62}" destId="{DD27E6C1-6B35-476E-8608-A8AEB8DC3B65}" srcOrd="0" destOrd="0" parTransId="{F015B108-98A8-4B4F-B60B-67790D1FF361}" sibTransId="{E856AA14-9B6D-4D78-A4A0-9F6D47FCC14D}"/>
    <dgm:cxn modelId="{55CC034B-77D4-46C9-889C-9A733477712B}" type="presOf" srcId="{C64062A9-1E47-44A8-8656-7DA99D0EEA62}" destId="{1151249B-A5E2-4377-A009-346652AE9E03}" srcOrd="0" destOrd="0" presId="urn:microsoft.com/office/officeart/2005/8/layout/cycle5"/>
    <dgm:cxn modelId="{5FBF014D-3474-4560-88BC-37DD0C88C726}" type="presOf" srcId="{1D43FF39-CC47-41AF-8251-61D77B2DC9EB}" destId="{2ED5194A-E38E-49A0-886E-73E0D2C6D2A0}" srcOrd="0" destOrd="0" presId="urn:microsoft.com/office/officeart/2005/8/layout/cycle5"/>
    <dgm:cxn modelId="{FBDBCC47-3E56-445F-B6AB-47BC44E39000}" srcId="{C64062A9-1E47-44A8-8656-7DA99D0EEA62}" destId="{4AEF037B-616F-43FE-BF4F-7425EA4F4F4B}" srcOrd="1" destOrd="0" parTransId="{F2989F46-694C-4DAF-9B07-9253CEF97777}" sibTransId="{1D43FF39-CC47-41AF-8251-61D77B2DC9EB}"/>
    <dgm:cxn modelId="{4FF86E47-37BB-46D2-9FE0-E75BB9B539D9}" type="presOf" srcId="{AA61073D-4DBE-46BF-ADD7-B0C054C925CE}" destId="{856A6713-9BED-4ABB-B684-181DC474E397}" srcOrd="0" destOrd="0" presId="urn:microsoft.com/office/officeart/2005/8/layout/cycle5"/>
    <dgm:cxn modelId="{C2E91264-D491-4933-8D17-845949194C41}" type="presParOf" srcId="{1151249B-A5E2-4377-A009-346652AE9E03}" destId="{EB33695F-EBBC-4B42-8CFB-57752C82796A}" srcOrd="0" destOrd="0" presId="urn:microsoft.com/office/officeart/2005/8/layout/cycle5"/>
    <dgm:cxn modelId="{34551DD2-9FDC-42B2-B273-678F20E3A78E}" type="presParOf" srcId="{1151249B-A5E2-4377-A009-346652AE9E03}" destId="{14C42646-ACCD-44CA-A994-82E1D796202C}" srcOrd="1" destOrd="0" presId="urn:microsoft.com/office/officeart/2005/8/layout/cycle5"/>
    <dgm:cxn modelId="{6B9A45FD-4A95-4A16-A136-25BCB8BE1E83}" type="presParOf" srcId="{1151249B-A5E2-4377-A009-346652AE9E03}" destId="{17C22BC1-5C31-40D0-844C-C51EFDB74475}" srcOrd="2" destOrd="0" presId="urn:microsoft.com/office/officeart/2005/8/layout/cycle5"/>
    <dgm:cxn modelId="{9841909D-3202-404F-8E02-6240AD7F0458}" type="presParOf" srcId="{1151249B-A5E2-4377-A009-346652AE9E03}" destId="{26D4BDE4-D741-4C9E-9091-ABCD518CADB5}" srcOrd="3" destOrd="0" presId="urn:microsoft.com/office/officeart/2005/8/layout/cycle5"/>
    <dgm:cxn modelId="{5D423595-462A-4662-A10E-3831A2345CAC}" type="presParOf" srcId="{1151249B-A5E2-4377-A009-346652AE9E03}" destId="{7620F4CD-C71B-4788-B38F-6CD3FEB7F0A2}" srcOrd="4" destOrd="0" presId="urn:microsoft.com/office/officeart/2005/8/layout/cycle5"/>
    <dgm:cxn modelId="{52663F17-2D6D-4339-B51B-97CC44692950}" type="presParOf" srcId="{1151249B-A5E2-4377-A009-346652AE9E03}" destId="{2ED5194A-E38E-49A0-886E-73E0D2C6D2A0}" srcOrd="5" destOrd="0" presId="urn:microsoft.com/office/officeart/2005/8/layout/cycle5"/>
    <dgm:cxn modelId="{F3FBFC3C-1635-427D-A041-F3F2380BDB70}" type="presParOf" srcId="{1151249B-A5E2-4377-A009-346652AE9E03}" destId="{856A6713-9BED-4ABB-B684-181DC474E397}" srcOrd="6" destOrd="0" presId="urn:microsoft.com/office/officeart/2005/8/layout/cycle5"/>
    <dgm:cxn modelId="{C91AB119-6FCA-4001-8727-CE25048708BA}" type="presParOf" srcId="{1151249B-A5E2-4377-A009-346652AE9E03}" destId="{947E6A30-1FA6-4498-9E2C-31A03498429B}" srcOrd="7" destOrd="0" presId="urn:microsoft.com/office/officeart/2005/8/layout/cycle5"/>
    <dgm:cxn modelId="{44BDB56A-3EBE-4B99-BC71-20FE8BAC2303}" type="presParOf" srcId="{1151249B-A5E2-4377-A009-346652AE9E03}" destId="{B63EB591-E476-491F-BCDA-7C8234B21809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5AE23-E2B3-49FA-B3E7-DECEBCD0A40F}">
      <dsp:nvSpPr>
        <dsp:cNvPr id="0" name=""/>
        <dsp:cNvSpPr/>
      </dsp:nvSpPr>
      <dsp:spPr>
        <a:xfrm>
          <a:off x="2144254" y="2394"/>
          <a:ext cx="1425783" cy="9267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Authority</a:t>
          </a:r>
          <a:endParaRPr lang="en-US" sz="2200" kern="1200" dirty="0"/>
        </a:p>
      </dsp:txBody>
      <dsp:txXfrm>
        <a:off x="2189495" y="47635"/>
        <a:ext cx="1335301" cy="836276"/>
      </dsp:txXfrm>
    </dsp:sp>
    <dsp:sp modelId="{FB0E9BEC-E0D2-43E6-B134-3B073C5CA244}">
      <dsp:nvSpPr>
        <dsp:cNvPr id="0" name=""/>
        <dsp:cNvSpPr/>
      </dsp:nvSpPr>
      <dsp:spPr>
        <a:xfrm>
          <a:off x="1005077" y="465773"/>
          <a:ext cx="3704137" cy="3704137"/>
        </a:xfrm>
        <a:custGeom>
          <a:avLst/>
          <a:gdLst/>
          <a:ahLst/>
          <a:cxnLst/>
          <a:rect l="0" t="0" r="0" b="0"/>
          <a:pathLst>
            <a:path>
              <a:moveTo>
                <a:pt x="2756090" y="235620"/>
              </a:moveTo>
              <a:arcTo wR="1852068" hR="1852068" stAng="17953003" swAng="12122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65361-A12B-4AD5-82B9-38255AC4EB08}">
      <dsp:nvSpPr>
        <dsp:cNvPr id="0" name=""/>
        <dsp:cNvSpPr/>
      </dsp:nvSpPr>
      <dsp:spPr>
        <a:xfrm>
          <a:off x="3905677" y="1282142"/>
          <a:ext cx="1425783" cy="9267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Backlinks</a:t>
          </a:r>
          <a:endParaRPr lang="en-US" sz="2400" kern="1200" dirty="0"/>
        </a:p>
      </dsp:txBody>
      <dsp:txXfrm>
        <a:off x="3950918" y="1327383"/>
        <a:ext cx="1335301" cy="836276"/>
      </dsp:txXfrm>
    </dsp:sp>
    <dsp:sp modelId="{7DEAC0AF-E1F6-410D-9985-1C64C07E1901}">
      <dsp:nvSpPr>
        <dsp:cNvPr id="0" name=""/>
        <dsp:cNvSpPr/>
      </dsp:nvSpPr>
      <dsp:spPr>
        <a:xfrm>
          <a:off x="1005077" y="465773"/>
          <a:ext cx="3704137" cy="3704137"/>
        </a:xfrm>
        <a:custGeom>
          <a:avLst/>
          <a:gdLst/>
          <a:ahLst/>
          <a:cxnLst/>
          <a:rect l="0" t="0" r="0" b="0"/>
          <a:pathLst>
            <a:path>
              <a:moveTo>
                <a:pt x="3699703" y="1980153"/>
              </a:moveTo>
              <a:arcTo wR="1852068" hR="1852068" stAng="21837936" swAng="13602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77AB4-37E6-4344-B871-CB4E94CBB7FC}">
      <dsp:nvSpPr>
        <dsp:cNvPr id="0" name=""/>
        <dsp:cNvSpPr/>
      </dsp:nvSpPr>
      <dsp:spPr>
        <a:xfrm>
          <a:off x="3232873" y="3352818"/>
          <a:ext cx="1425783" cy="9267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Rankings</a:t>
          </a:r>
          <a:endParaRPr lang="en-US" sz="2400" kern="1200" dirty="0"/>
        </a:p>
      </dsp:txBody>
      <dsp:txXfrm>
        <a:off x="3278114" y="3398059"/>
        <a:ext cx="1335301" cy="836276"/>
      </dsp:txXfrm>
    </dsp:sp>
    <dsp:sp modelId="{BB780039-8040-4DF9-92E6-F3F594B202D8}">
      <dsp:nvSpPr>
        <dsp:cNvPr id="0" name=""/>
        <dsp:cNvSpPr/>
      </dsp:nvSpPr>
      <dsp:spPr>
        <a:xfrm>
          <a:off x="1005077" y="465773"/>
          <a:ext cx="3704137" cy="3704137"/>
        </a:xfrm>
        <a:custGeom>
          <a:avLst/>
          <a:gdLst/>
          <a:ahLst/>
          <a:cxnLst/>
          <a:rect l="0" t="0" r="0" b="0"/>
          <a:pathLst>
            <a:path>
              <a:moveTo>
                <a:pt x="2079555" y="3690113"/>
              </a:moveTo>
              <a:arcTo wR="1852068" hR="1852068" stAng="4976678" swAng="84664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02AEC-AD41-478E-824C-FB5F05371AC4}">
      <dsp:nvSpPr>
        <dsp:cNvPr id="0" name=""/>
        <dsp:cNvSpPr/>
      </dsp:nvSpPr>
      <dsp:spPr>
        <a:xfrm>
          <a:off x="1055636" y="3352818"/>
          <a:ext cx="1425783" cy="9267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Traffic</a:t>
          </a:r>
          <a:endParaRPr lang="en-US" sz="2400" kern="1200" dirty="0"/>
        </a:p>
      </dsp:txBody>
      <dsp:txXfrm>
        <a:off x="1100877" y="3398059"/>
        <a:ext cx="1335301" cy="836276"/>
      </dsp:txXfrm>
    </dsp:sp>
    <dsp:sp modelId="{A4736C4B-BAC4-45EF-955F-50119501B32F}">
      <dsp:nvSpPr>
        <dsp:cNvPr id="0" name=""/>
        <dsp:cNvSpPr/>
      </dsp:nvSpPr>
      <dsp:spPr>
        <a:xfrm>
          <a:off x="1005077" y="465773"/>
          <a:ext cx="3704137" cy="3704137"/>
        </a:xfrm>
        <a:custGeom>
          <a:avLst/>
          <a:gdLst/>
          <a:ahLst/>
          <a:cxnLst/>
          <a:rect l="0" t="0" r="0" b="0"/>
          <a:pathLst>
            <a:path>
              <a:moveTo>
                <a:pt x="196563" y="2682406"/>
              </a:moveTo>
              <a:arcTo wR="1852068" hR="1852068" stAng="9201807" swAng="136025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2401-8C6C-4873-B3D5-1837B403EFFA}">
      <dsp:nvSpPr>
        <dsp:cNvPr id="0" name=""/>
        <dsp:cNvSpPr/>
      </dsp:nvSpPr>
      <dsp:spPr>
        <a:xfrm>
          <a:off x="382832" y="1282142"/>
          <a:ext cx="1425783" cy="92675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Conversions</a:t>
          </a:r>
          <a:endParaRPr lang="en-US" sz="1900" kern="1200" dirty="0"/>
        </a:p>
      </dsp:txBody>
      <dsp:txXfrm>
        <a:off x="428073" y="1327383"/>
        <a:ext cx="1335301" cy="836276"/>
      </dsp:txXfrm>
    </dsp:sp>
    <dsp:sp modelId="{636FDDDE-D696-480D-8C68-8BBEF2644CEC}">
      <dsp:nvSpPr>
        <dsp:cNvPr id="0" name=""/>
        <dsp:cNvSpPr/>
      </dsp:nvSpPr>
      <dsp:spPr>
        <a:xfrm>
          <a:off x="1005077" y="465773"/>
          <a:ext cx="3704137" cy="3704137"/>
        </a:xfrm>
        <a:custGeom>
          <a:avLst/>
          <a:gdLst/>
          <a:ahLst/>
          <a:cxnLst/>
          <a:rect l="0" t="0" r="0" b="0"/>
          <a:pathLst>
            <a:path>
              <a:moveTo>
                <a:pt x="445415" y="647292"/>
              </a:moveTo>
              <a:arcTo wR="1852068" hR="1852068" stAng="13234772" swAng="121222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7AD4-982D-304A-974C-32D752DA787B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D1E27-3591-D741-B21F-6F58342E81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2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A199-9308-4ADE-B30A-3B0FAB2EC48C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B890-BD13-45F7-8B19-1416E511B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8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>
              <a:latin typeface="Chalkboard SE"/>
              <a:cs typeface="Chalkboard S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difference between onsite and guest blogging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we do? It’s like PR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find the best bloggers and the one that fits your message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content posted on these 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100% safe and powerful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the value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you might do squidoo, infobarrel, posterous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want to say this is a great technique. Shows that you have depth. You need to swap this in and out.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these four sites interchangably, or multiple ones at the same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the future of this…where we see this going?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becoming harder, it needs to informative. Can’t do it purely for marketing purposes.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Squidoo doesn’t allow spammy content because they want to keep a high PR so they can get a lot for advertising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pitch engine. </a:t>
            </a:r>
          </a:p>
          <a:p>
            <a:r>
              <a:rPr lang="en-US" baseline="0" dirty="0" smtClean="0"/>
              <a:t>All of these could generate traffic in addition to backlinks.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you might do squidoo, infobarrel, posterous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want to say this is a great technique. Shows that you have depth. You need to swap this in and out.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these four sites interchangably, or multiple ones at the same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the future of this…where we see this going?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becoming harder, it needs to informative. Can’t do it purely for marketing purposes.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Squidoo doesn’t allow spammy content because they want to keep a high PR so they can get a lot for advertising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pitch engine. </a:t>
            </a:r>
          </a:p>
          <a:p>
            <a:r>
              <a:rPr lang="en-US" baseline="0" dirty="0" smtClean="0"/>
              <a:t>All of these could generate traffic in addition to backlinks.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you might do squidoo, infobarrel, posterous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want to say this is a great technique. Shows that you have depth. You need to swap this in and out.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these four sites interchangably, or multiple ones at the same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the future of this…where we see this going?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becoming harder, it needs to informative. Can’t do it purely for marketing purposes.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Squidoo doesn’t allow spammy content because they want to keep a high PR so they can get a lot for advertising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pitch engine. </a:t>
            </a:r>
          </a:p>
          <a:p>
            <a:r>
              <a:rPr lang="en-US" baseline="0" dirty="0" smtClean="0"/>
              <a:t>All of these could generate traffic in addition to backlinks.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commenters need to add value</a:t>
            </a:r>
          </a:p>
          <a:p>
            <a:r>
              <a:rPr lang="en-US" baseline="0" dirty="0" smtClean="0"/>
              <a:t> there are two ways to comment. Many do it in a spammy way, and that’s not good.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Matt cutts always talks about organic value.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want it to stick. Talk about the pros and cons.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found that there are other video</a:t>
            </a:r>
            <a:r>
              <a:rPr lang="en-US" baseline="0" dirty="0" smtClean="0"/>
              <a:t> sites for submission that help generate quality backlink</a:t>
            </a:r>
          </a:p>
          <a:p>
            <a:r>
              <a:rPr lang="en-US" baseline="0" dirty="0" smtClean="0"/>
              <a:t>We’re not going to spin the content…all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5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4025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defTabSz="457129"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To win in the SEO space you need great</a:t>
            </a:r>
            <a:r>
              <a:rPr lang="en-US" i="1" baseline="0" dirty="0" smtClean="0"/>
              <a:t> content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Google is ever evolving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All content should work together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I know we used to be 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How</a:t>
            </a:r>
            <a:r>
              <a:rPr lang="en-US" i="1" baseline="0" dirty="0" smtClean="0"/>
              <a:t> do you become an authority? How does this happen?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This is the most important</a:t>
            </a:r>
            <a:r>
              <a:rPr lang="en-US" i="1" baseline="0" dirty="0" smtClean="0"/>
              <a:t> content</a:t>
            </a:r>
          </a:p>
          <a:p>
            <a:r>
              <a:rPr lang="en-US" i="1" baseline="0" dirty="0" smtClean="0"/>
              <a:t>Your website is the most critical</a:t>
            </a:r>
          </a:p>
          <a:p>
            <a:r>
              <a:rPr lang="en-US" i="1" baseline="0" dirty="0" smtClean="0"/>
              <a:t>Well structured</a:t>
            </a:r>
          </a:p>
          <a:p>
            <a:r>
              <a:rPr lang="en-US" i="1" baseline="0" dirty="0" smtClean="0"/>
              <a:t>Built around keywords</a:t>
            </a:r>
          </a:p>
          <a:p>
            <a:r>
              <a:rPr lang="en-US" i="1" baseline="0" dirty="0" smtClean="0"/>
              <a:t>Help with conversions</a:t>
            </a:r>
          </a:p>
          <a:p>
            <a:r>
              <a:rPr lang="en-US" i="1" baseline="0" dirty="0" smtClean="0"/>
              <a:t>The face of your business</a:t>
            </a:r>
          </a:p>
          <a:p>
            <a:r>
              <a:rPr lang="en-US" i="1" baseline="0" dirty="0" smtClean="0"/>
              <a:t>This is where you are going to create credibility</a:t>
            </a:r>
          </a:p>
          <a:p>
            <a:r>
              <a:rPr lang="en-US" i="1" baseline="0" dirty="0" smtClean="0"/>
              <a:t>It’s an investment in your business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Blogging on its own can boost rankings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B890-BD13-45F7-8B19-1416E511BA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0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6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8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6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8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8A09-AF9B-4C36-9D1D-E32589882426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10CC-7A10-4278-AB28-B31537A90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ppt.com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nationalposition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35070" cy="1981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32268" y="205773"/>
            <a:ext cx="8458646" cy="1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algn="ctr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eaLnBrk="1"/>
            <a:r>
              <a:rPr lang="en-US" sz="4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How to Use </a:t>
            </a:r>
            <a:r>
              <a:rPr lang="en-US" sz="4800" b="1" dirty="0" smtClean="0">
                <a:solidFill>
                  <a:srgbClr val="0070C0"/>
                </a:solidFill>
                <a:latin typeface="Calibri" charset="0"/>
                <a:cs typeface="Calibri" charset="0"/>
              </a:rPr>
              <a:t>Content Marketing </a:t>
            </a:r>
            <a:r>
              <a:rPr lang="en-US" sz="4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to Transform Your SEO</a:t>
            </a:r>
          </a:p>
        </p:txBody>
      </p:sp>
      <p:sp>
        <p:nvSpPr>
          <p:cNvPr id="2" name="AutoShape 2" descr="https://mail-attachment.googleusercontent.com/attachment/u/0/?ui=2&amp;ik=11d0a919fe&amp;view=att&amp;th=13a6a64c369c2591&amp;attid=0.1&amp;disp=inline&amp;realattid=f_h8d817qh10&amp;safe=1&amp;zw&amp;saduie=AG9B_P88TWbsU7g_OY_Fr6BTKMgq&amp;sadet=1351183721303&amp;sads=PlIwh1j3PqTs8w778QnldMfMA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8" y="5624224"/>
            <a:ext cx="4703906" cy="700376"/>
          </a:xfrm>
          <a:prstGeom prst="rect">
            <a:avLst/>
          </a:prstGeom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66032" y="3776132"/>
            <a:ext cx="3095625" cy="69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422" tIns="72241" rIns="126422" bIns="72241">
            <a:spAutoFit/>
          </a:bodyPr>
          <a:lstStyle/>
          <a:p>
            <a:pPr defTabSz="1296988" hangingPunct="1"/>
            <a:r>
              <a:rPr lang="en-US" dirty="0" smtClean="0">
                <a:latin typeface="+mj-lt"/>
                <a:ea typeface="ヒラギノ角ゴ Pro W3"/>
                <a:cs typeface="ヒラギノ角ゴ Pro W3"/>
                <a:sym typeface="Helvetica" charset="0"/>
              </a:rPr>
              <a:t>Tiffany Sands</a:t>
            </a:r>
          </a:p>
          <a:p>
            <a:pPr defTabSz="1296988" hangingPunct="1"/>
            <a:r>
              <a:rPr lang="en-US" dirty="0" smtClean="0">
                <a:latin typeface="+mj-lt"/>
                <a:ea typeface="ヒラギノ角ゴ Pro W3"/>
                <a:cs typeface="ヒラギノ角ゴ Pro W3"/>
                <a:sym typeface="Helvetica" charset="0"/>
              </a:rPr>
              <a:t>Creative Media Manager</a:t>
            </a:r>
            <a:endParaRPr lang="en-US" dirty="0"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46" y="5752373"/>
            <a:ext cx="3095625" cy="69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422" tIns="72241" rIns="126422" bIns="72241">
            <a:spAutoFit/>
          </a:bodyPr>
          <a:lstStyle/>
          <a:p>
            <a:pPr defTabSz="1296988" hangingPunct="1"/>
            <a:r>
              <a:rPr lang="en-US" dirty="0" smtClean="0">
                <a:latin typeface="+mj-lt"/>
                <a:ea typeface="ヒラギノ角ゴ Pro W3"/>
                <a:cs typeface="ヒラギノ角ゴ Pro W3"/>
                <a:sym typeface="Helvetica" charset="0"/>
              </a:rPr>
              <a:t>Adam de Jong</a:t>
            </a:r>
          </a:p>
          <a:p>
            <a:pPr defTabSz="1296988" hangingPunct="1"/>
            <a:r>
              <a:rPr lang="en-US" dirty="0" smtClean="0">
                <a:latin typeface="+mj-lt"/>
                <a:ea typeface="ヒラギノ角ゴ Pro W3"/>
                <a:cs typeface="ヒラギノ角ゴ Pro W3"/>
                <a:sym typeface="Helvetica" charset="0"/>
              </a:rPr>
              <a:t>Marketing Manager</a:t>
            </a:r>
            <a:endParaRPr lang="en-US" dirty="0">
              <a:latin typeface="+mj-lt"/>
              <a:ea typeface="ヒラギノ角ゴ Pro W3"/>
              <a:cs typeface="ヒラギノ角ゴ Pro W3"/>
            </a:endParaRPr>
          </a:p>
        </p:txBody>
      </p:sp>
      <p:pic>
        <p:nvPicPr>
          <p:cNvPr id="1026" name="Picture 2" descr="C:\Users\AdamD\Downloads\De Jong 20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r="17778"/>
          <a:stretch/>
        </p:blipFill>
        <p:spPr bwMode="auto">
          <a:xfrm>
            <a:off x="307975" y="4476023"/>
            <a:ext cx="1523516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techi.com/wp-content/uploads/2012/10/The-Heart-of-Online-Suc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94" y="2502039"/>
            <a:ext cx="3833334" cy="28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ail-attachment.googleusercontent.com/attachment/u/0/?ui=2&amp;ik=11d0a919fe&amp;view=att&amp;th=13b19d3d0341e599&amp;attid=0.1&amp;disp=inline&amp;safe=1&amp;zw&amp;saduie=AG9B_P88TWbsU7g_OY_Fr6BTKMgq&amp;sadet=1353348037130&amp;sads=IMFgpcL2rbSG_l9rHGwcxZLaL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3"/>
          <a:stretch/>
        </p:blipFill>
        <p:spPr>
          <a:xfrm>
            <a:off x="576489" y="2390681"/>
            <a:ext cx="1283668" cy="13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0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Press Release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12" y="1752600"/>
            <a:ext cx="6819761" cy="412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90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Guest Blogging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5" name="Picture 4" descr="http://www.raxadesign.com/Websites/raxadesign/images/guest-blogging-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4437"/>
            <a:ext cx="129349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029" y="4953000"/>
            <a:ext cx="5257800" cy="17907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0" y="1574800"/>
            <a:ext cx="6357407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13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Guest Blogging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6" name="Picture 2" descr="http://www.wordtracker.com/attachments/guestblogginginfograph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5" b="6314"/>
          <a:stretch/>
        </p:blipFill>
        <p:spPr bwMode="auto">
          <a:xfrm>
            <a:off x="1828092" y="1676400"/>
            <a:ext cx="5944307" cy="48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68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Infographics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4421385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30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GPS tracking devices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30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Custom Infographic campaign: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26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“Why Teens Suck at Driving”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26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30+ quality backlinks including PR 7, PR 6 and P6 5 sites 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26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Posted on National Geographic!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" b="72123"/>
          <a:stretch/>
        </p:blipFill>
        <p:spPr>
          <a:xfrm>
            <a:off x="4667450" y="1676400"/>
            <a:ext cx="4162754" cy="41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5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Infographics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8789053"/>
              </p:ext>
            </p:extLst>
          </p:nvPr>
        </p:nvGraphicFramePr>
        <p:xfrm>
          <a:off x="1752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3580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Squidoo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535665" cy="5257354"/>
          </a:xfrm>
        </p:spPr>
        <p:txBody>
          <a:bodyPr lIns="89294" tIns="53576" rIns="89294" bIns="53576" anchor="t">
            <a:normAutofit/>
          </a:bodyPr>
          <a:lstStyle/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10" name="image0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24322" y="1524000"/>
            <a:ext cx="7770142" cy="40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1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InfoBarrel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535665" cy="5257354"/>
          </a:xfrm>
        </p:spPr>
        <p:txBody>
          <a:bodyPr lIns="89294" tIns="53576" rIns="89294" bIns="53576" anchor="t">
            <a:normAutofit/>
          </a:bodyPr>
          <a:lstStyle/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12" name="image0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1392421"/>
            <a:ext cx="7179725" cy="45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Posterous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535665" cy="5257354"/>
          </a:xfrm>
        </p:spPr>
        <p:txBody>
          <a:bodyPr lIns="89294" tIns="53576" rIns="89294" bIns="53576" anchor="t">
            <a:normAutofit/>
          </a:bodyPr>
          <a:lstStyle/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12" name="image0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56531" y="1295400"/>
            <a:ext cx="8382000" cy="4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6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Pitch Engine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264620"/>
            <a:ext cx="4849945" cy="102006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4" y="1599137"/>
            <a:ext cx="8408987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39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Blog Commenting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1" y="1456980"/>
            <a:ext cx="7104082" cy="451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3922486"/>
            <a:ext cx="2400300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4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Agenda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459985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Content in 2013 and Beyond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Your Content Goals for SEO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The Marketing Opportunity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Guide to Content Marketing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Action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Plan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54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Video Submission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879768"/>
            <a:ext cx="1750088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89" y="5859844"/>
            <a:ext cx="1600200" cy="682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791287"/>
            <a:ext cx="2235200" cy="974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012" y="5859844"/>
            <a:ext cx="2133600" cy="837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9086" y="1672546"/>
            <a:ext cx="4191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Dominates for “Truck Bed Covers”</a:t>
            </a:r>
            <a:endParaRPr lang="en-US" sz="2000" dirty="0" smtClean="0">
              <a:solidFill>
                <a:prstClr val="black"/>
              </a:solidFill>
              <a:latin typeface="+mj-lt"/>
              <a:ea typeface="MS PGothic" pitchFamily="34" charset="-128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prstClr val="black"/>
              </a:solidFill>
              <a:latin typeface="+mj-lt"/>
              <a:ea typeface="MS PGothic" pitchFamily="34" charset="-128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99,504 Video Views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18,746 site visits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314% increase in traffic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"/>
          <a:stretch/>
        </p:blipFill>
        <p:spPr bwMode="auto">
          <a:xfrm>
            <a:off x="4577896" y="4114800"/>
            <a:ext cx="4537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91" y="1436914"/>
            <a:ext cx="4318523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96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Social Media Marketing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"/>
          <a:stretch/>
        </p:blipFill>
        <p:spPr bwMode="auto">
          <a:xfrm>
            <a:off x="4577896" y="4114800"/>
            <a:ext cx="4537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www.hewlett.org/uploads/images/facebo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1" y="5657591"/>
            <a:ext cx="788036" cy="7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aux.iconpedia.net/uploads/10612609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77292"/>
            <a:ext cx="748634" cy="7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ripplenet.co.uk/blog/wp-content/uploads/2012/01/google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79520"/>
            <a:ext cx="783580" cy="7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blog.hubspot.com/Portals/249/images/linkedin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42" y="5703504"/>
            <a:ext cx="766527" cy="8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www.thatkat.com/wp-content/uploads/2012/08/Pinterest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0610"/>
            <a:ext cx="721399" cy="7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dashapyat.com/support/images/logos/digg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20" y="5657591"/>
            <a:ext cx="788036" cy="7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cdn.walyou.com/wp-content/uploads/2011/04/free-stumbleupon-icon-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48184"/>
            <a:ext cx="984259" cy="9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4"/>
          <a:stretch/>
        </p:blipFill>
        <p:spPr bwMode="auto">
          <a:xfrm>
            <a:off x="456531" y="1197429"/>
            <a:ext cx="8323465" cy="406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1"/>
          <p:cNvSpPr txBox="1">
            <a:spLocks noChangeArrowheads="1"/>
          </p:cNvSpPr>
          <p:nvPr/>
        </p:nvSpPr>
        <p:spPr bwMode="auto">
          <a:xfrm rot="386588">
            <a:off x="4528654" y="3235527"/>
            <a:ext cx="4524170" cy="197782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898" tIns="64949" rIns="129898" bIns="649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299059" eaLnBrk="1" hangingPunct="1">
              <a:defRPr/>
            </a:pPr>
            <a:r>
              <a:rPr lang="en-US" sz="2400" b="1" dirty="0">
                <a:solidFill>
                  <a:prstClr val="white"/>
                </a:solidFill>
                <a:latin typeface="+mj-lt"/>
                <a:ea typeface="+mn-ea"/>
              </a:rPr>
              <a:t>Created </a:t>
            </a:r>
            <a:r>
              <a:rPr lang="en-US" sz="2400" b="1" dirty="0" smtClean="0">
                <a:solidFill>
                  <a:prstClr val="white"/>
                </a:solidFill>
                <a:latin typeface="+mj-lt"/>
                <a:ea typeface="+mn-ea"/>
              </a:rPr>
              <a:t>awareness </a:t>
            </a:r>
            <a:r>
              <a:rPr lang="en-US" sz="2400" b="1" dirty="0">
                <a:solidFill>
                  <a:prstClr val="white"/>
                </a:solidFill>
                <a:latin typeface="+mj-lt"/>
                <a:ea typeface="+mn-ea"/>
              </a:rPr>
              <a:t>amongst thousands of  </a:t>
            </a:r>
            <a:r>
              <a:rPr lang="en-US" sz="2400" dirty="0">
                <a:solidFill>
                  <a:prstClr val="white"/>
                </a:solidFill>
                <a:latin typeface="+mj-lt"/>
                <a:ea typeface="+mn-ea"/>
              </a:rPr>
              <a:t>travel critics and travel agents</a:t>
            </a:r>
          </a:p>
          <a:p>
            <a:pPr algn="l" defTabSz="1299059" eaLnBrk="1" hangingPunct="1">
              <a:defRPr/>
            </a:pPr>
            <a:r>
              <a:rPr lang="en-US" sz="2400" b="1" dirty="0">
                <a:solidFill>
                  <a:prstClr val="white"/>
                </a:solidFill>
                <a:latin typeface="+mj-lt"/>
                <a:ea typeface="+mn-ea"/>
              </a:rPr>
              <a:t>Over 1000 new visits </a:t>
            </a:r>
            <a:r>
              <a:rPr lang="en-US" sz="2400" dirty="0">
                <a:solidFill>
                  <a:prstClr val="white"/>
                </a:solidFill>
                <a:latin typeface="+mj-lt"/>
                <a:ea typeface="+mn-ea"/>
              </a:rPr>
              <a:t>per month</a:t>
            </a:r>
          </a:p>
          <a:p>
            <a:pPr algn="l" defTabSz="1299059" eaLnBrk="1" hangingPunct="1">
              <a:defRPr/>
            </a:pPr>
            <a:r>
              <a:rPr lang="en-US" sz="2400" b="1" dirty="0">
                <a:solidFill>
                  <a:prstClr val="white"/>
                </a:solidFill>
                <a:latin typeface="+mj-lt"/>
                <a:ea typeface="+mn-ea"/>
              </a:rPr>
              <a:t>New Sales</a:t>
            </a:r>
          </a:p>
        </p:txBody>
      </p:sp>
      <p:pic>
        <p:nvPicPr>
          <p:cNvPr id="2" name="Picture 3" descr="http://www.kullin.net/wp-content/uploads/2010/12/delicious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84" y="5641478"/>
            <a:ext cx="850769" cy="8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41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939" tIns="53372" rIns="88939" bIns="53372" anchor="t"/>
          <a:lstStyle/>
          <a:p>
            <a:pPr defTabSz="908563"/>
            <a:r>
              <a:rPr lang="en-US" dirty="0" smtClean="0">
                <a:solidFill>
                  <a:srgbClr val="FFFFFF"/>
                </a:solidFill>
                <a:latin typeface="+mn-lt"/>
                <a:sym typeface="Helvetica" charset="0"/>
              </a:rPr>
              <a:t>Provide </a:t>
            </a:r>
            <a:r>
              <a:rPr lang="en-US" dirty="0">
                <a:solidFill>
                  <a:srgbClr val="FFFFFF"/>
                </a:solidFill>
                <a:latin typeface="+mn-lt"/>
                <a:sym typeface="Helvetica" charset="0"/>
              </a:rPr>
              <a:t>Value Exchange</a:t>
            </a:r>
            <a:endParaRPr lang="en-US" dirty="0" smtClean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18558"/>
          <a:stretch/>
        </p:blipFill>
        <p:spPr bwMode="auto">
          <a:xfrm>
            <a:off x="456530" y="1378856"/>
            <a:ext cx="7323851" cy="516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"/>
          <a:stretch/>
        </p:blipFill>
        <p:spPr bwMode="auto">
          <a:xfrm>
            <a:off x="304799" y="5050158"/>
            <a:ext cx="8563455" cy="14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10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Looking Ahead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459985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New ways to build authority and backlinks 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Keep generating offsite content in a variety of ways and on a variety of top ranking websites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Blogs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Videos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Webinars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Photo galleries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Presentations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Audio</a:t>
            </a:r>
          </a:p>
          <a:p>
            <a:pPr marL="751644" lvl="1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Social media bookmarking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6" name="Picture 5" descr="http://edisk.fandm.edu/iet/enews/issues/1011/0311/slideshar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139630"/>
            <a:ext cx="1238978" cy="127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pload.wikimedia.org/wikipedia/en/6/64/Scribd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27" y="6039418"/>
            <a:ext cx="2156595" cy="54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blog.docstoc.com/wp-content/uploads/2007/09/docstoc-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23" y="4557690"/>
            <a:ext cx="2092769" cy="55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jedi.be/blog/wp-content/uploads/2009/04/picasa_logo.gi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7"/>
          <a:stretch/>
        </p:blipFill>
        <p:spPr bwMode="auto">
          <a:xfrm>
            <a:off x="5852506" y="3257434"/>
            <a:ext cx="2442815" cy="1085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communitymusicworks.typepad.com/.a/6a00d83455287c69e2011278fab0c228a4-800wi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"/>
          <a:stretch/>
        </p:blipFill>
        <p:spPr bwMode="auto">
          <a:xfrm>
            <a:off x="6856857" y="4767512"/>
            <a:ext cx="1894327" cy="683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532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04054"/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906" tIns="53353" rIns="88906" bIns="53353" anchor="t"/>
          <a:lstStyle/>
          <a:p>
            <a:pPr defTabSz="906331"/>
            <a:r>
              <a:rPr lang="en-US" dirty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Conclusion</a:t>
            </a:r>
            <a:endParaRPr lang="en-US" dirty="0" smtClean="0"/>
          </a:p>
        </p:txBody>
      </p:sp>
      <p:pic>
        <p:nvPicPr>
          <p:cNvPr id="2052" name="Picture 4" descr="http://www.sproutcontent.com/Portals/131912/images/content-marke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" b="2322"/>
          <a:stretch/>
        </p:blipFill>
        <p:spPr bwMode="auto">
          <a:xfrm>
            <a:off x="1975050" y="1447800"/>
            <a:ext cx="5268686" cy="45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25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04054"/>
            <a:endParaRPr lang="en-US" dirty="0">
              <a:latin typeface="+mj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906" tIns="53353" rIns="88906" bIns="53353" anchor="t"/>
          <a:lstStyle/>
          <a:p>
            <a:pPr defTabSz="906331"/>
            <a:r>
              <a:rPr lang="en-US" dirty="0">
                <a:solidFill>
                  <a:srgbClr val="FFFFFF"/>
                </a:solidFill>
                <a:sym typeface="Helvetica" charset="0"/>
              </a:rPr>
              <a:t>Your </a:t>
            </a:r>
            <a:r>
              <a:rPr lang="en-US" dirty="0" smtClean="0">
                <a:solidFill>
                  <a:srgbClr val="FFFFFF"/>
                </a:solidFill>
                <a:sym typeface="Helvetica" charset="0"/>
              </a:rPr>
              <a:t>Action Plan</a:t>
            </a:r>
            <a:endParaRPr lang="en-US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531" y="1126257"/>
            <a:ext cx="8229823" cy="4906863"/>
          </a:xfrm>
        </p:spPr>
        <p:txBody>
          <a:bodyPr lIns="88906" tIns="53353" rIns="88906" bIns="53353" anchor="t">
            <a:normAutofit/>
          </a:bodyPr>
          <a:lstStyle/>
          <a:p>
            <a:pPr marL="315877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3100" dirty="0" smtClean="0">
                <a:solidFill>
                  <a:srgbClr val="24559C"/>
                </a:solidFill>
                <a:latin typeface="+mj-lt"/>
                <a:sym typeface="Helvetica" charset="0"/>
              </a:rPr>
              <a:t>Get a Free Content Marketing Audit!</a:t>
            </a:r>
          </a:p>
          <a:p>
            <a:pPr marL="715927" lvl="1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2700" dirty="0" smtClean="0">
                <a:solidFill>
                  <a:srgbClr val="24559C"/>
                </a:solidFill>
                <a:latin typeface="+mj-lt"/>
                <a:sym typeface="Helvetica" charset="0"/>
              </a:rPr>
              <a:t>Identify the holes in your content strategy</a:t>
            </a:r>
          </a:p>
          <a:p>
            <a:pPr marL="715927" lvl="1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2700" dirty="0" smtClean="0">
                <a:solidFill>
                  <a:srgbClr val="24559C"/>
                </a:solidFill>
                <a:latin typeface="+mj-lt"/>
                <a:sym typeface="Helvetica" charset="0"/>
              </a:rPr>
              <a:t>Where can you build authority?</a:t>
            </a:r>
          </a:p>
          <a:p>
            <a:pPr marL="715927" lvl="1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2700" dirty="0" smtClean="0">
                <a:solidFill>
                  <a:srgbClr val="24559C"/>
                </a:solidFill>
                <a:latin typeface="+mj-lt"/>
                <a:sym typeface="Helvetica" charset="0"/>
              </a:rPr>
              <a:t>Where can you generate backlinks?</a:t>
            </a:r>
          </a:p>
          <a:p>
            <a:pPr marL="715927" lvl="1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2700" dirty="0" smtClean="0">
                <a:solidFill>
                  <a:srgbClr val="24559C"/>
                </a:solidFill>
                <a:latin typeface="+mj-lt"/>
                <a:sym typeface="Helvetica" charset="0"/>
              </a:rPr>
              <a:t>How can you build your brand?</a:t>
            </a:r>
          </a:p>
          <a:p>
            <a:pPr marL="315877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3100" dirty="0" smtClean="0">
                <a:solidFill>
                  <a:srgbClr val="24559C"/>
                </a:solidFill>
                <a:latin typeface="+mj-lt"/>
                <a:sym typeface="Helvetica" charset="0"/>
              </a:rPr>
              <a:t>Contact your Account Manager today!</a:t>
            </a:r>
          </a:p>
          <a:p>
            <a:pPr marL="315877" indent="-315877" defTabSz="911912">
              <a:spcBef>
                <a:spcPts val="492"/>
              </a:spcBef>
              <a:buBlip>
                <a:blip r:embed="rId3"/>
              </a:buBlip>
            </a:pPr>
            <a:r>
              <a:rPr lang="en-US" sz="3100" dirty="0" smtClean="0">
                <a:solidFill>
                  <a:srgbClr val="24559C"/>
                </a:solidFill>
                <a:latin typeface="+mj-lt"/>
                <a:sym typeface="Helvetica" charset="0"/>
              </a:rPr>
              <a:t>http://www.nationalpositions.com</a:t>
            </a:r>
          </a:p>
          <a:p>
            <a:pPr marL="400050" lvl="1" indent="0" defTabSz="911912">
              <a:spcBef>
                <a:spcPts val="492"/>
              </a:spcBef>
              <a:buNone/>
            </a:pPr>
            <a:endParaRPr lang="en-US" sz="2700" dirty="0">
              <a:solidFill>
                <a:srgbClr val="1F497D"/>
              </a:solidFill>
              <a:latin typeface="+mj-lt"/>
              <a:sym typeface="Helvetica" charset="0"/>
            </a:endParaRPr>
          </a:p>
        </p:txBody>
      </p:sp>
      <p:pic>
        <p:nvPicPr>
          <p:cNvPr id="48133" name="Picture 5" descr="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71" y="2667000"/>
            <a:ext cx="2062758" cy="26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50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/>
          </p:cNvSpPr>
          <p:nvPr/>
        </p:nvSpPr>
        <p:spPr bwMode="auto">
          <a:xfrm>
            <a:off x="281559" y="381000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81" tIns="50781" rIns="50781" bIns="50781" anchor="ctr"/>
          <a:lstStyle/>
          <a:p>
            <a:pPr defTabSz="410604">
              <a:defRPr/>
            </a:pP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19509" y="457200"/>
            <a:ext cx="8229824" cy="1143000"/>
          </a:xfrm>
        </p:spPr>
        <p:txBody>
          <a:bodyPr lIns="88863" tIns="50781" rIns="88863" bIns="50781" anchor="t"/>
          <a:lstStyle/>
          <a:p>
            <a:pPr defTabSz="913816">
              <a:defRPr/>
            </a:pPr>
            <a:r>
              <a:rPr lang="en-US" dirty="0" smtClean="0">
                <a:solidFill>
                  <a:srgbClr val="FFFFFF"/>
                </a:solidFill>
                <a:cs typeface="Helvetica" charset="0"/>
                <a:sym typeface="Helvetica" charset="0"/>
              </a:rPr>
              <a:t>Thank You</a:t>
            </a:r>
            <a:endParaRPr lang="en-US" dirty="0" smtClean="0"/>
          </a:p>
        </p:txBody>
      </p:sp>
      <p:pic>
        <p:nvPicPr>
          <p:cNvPr id="1026" name="Picture 2" descr="D:\Web\Persona\Play PPT\logo\pp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21" y="2795586"/>
            <a:ext cx="4038600" cy="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460" y="3740851"/>
            <a:ext cx="8229824" cy="1143000"/>
          </a:xfrm>
          <a:prstGeom prst="rect">
            <a:avLst/>
          </a:prstGeom>
        </p:spPr>
        <p:txBody>
          <a:bodyPr vert="horz" lIns="88863" tIns="50781" rIns="88863" bIns="50781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16">
              <a:defRPr/>
            </a:pPr>
            <a:r>
              <a:rPr lang="en-US" dirty="0" smtClean="0">
                <a:solidFill>
                  <a:srgbClr val="FFC000"/>
                </a:solidFill>
                <a:cs typeface="Helvetica" charset="0"/>
                <a:sym typeface="Helvetica" charset="0"/>
                <a:hlinkClick r:id="rId3"/>
              </a:rPr>
              <a:t>www.playppt.com</a:t>
            </a:r>
            <a:r>
              <a:rPr lang="en-US" dirty="0" smtClean="0">
                <a:solidFill>
                  <a:srgbClr val="FFC000"/>
                </a:solidFill>
                <a:cs typeface="Helvetica" charset="0"/>
                <a:sym typeface="Helvetica" charset="0"/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73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Content in 2013 and Beyond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459985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SEO has changed forever</a:t>
            </a:r>
            <a:endParaRPr lang="en-US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To generate top rankings and drive traffic for clients,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you must 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generate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great content</a:t>
            </a:r>
            <a:endParaRPr lang="en-US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b="1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Content needs </a:t>
            </a:r>
            <a:r>
              <a:rPr lang="en-US" b="1" dirty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to be seen as a link </a:t>
            </a:r>
            <a:r>
              <a:rPr lang="en-US" b="1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and traffic acquisition </a:t>
            </a:r>
            <a:r>
              <a:rPr lang="en-US" b="1" dirty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strategy!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5" name="Picture 10" descr="http://getfile8.posterous.com/getfile/files.posterous.com/guykawasaki/CHFtqmAznJHyyDugmFkoFjxmDfsfcmGEIbmHvrfEyJespihDxbAuujznbCoJ/media_httpfarm9static_phldA.jpg.scaled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4401"/>
            <a:ext cx="2676285" cy="21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errycrosbyblog.com/wp-content/uploads/2010/11/SEO-SM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4114"/>
            <a:ext cx="2009180" cy="20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47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>
            <a:normAutofit/>
          </a:bodyPr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Your Content Goals for SEO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1642993"/>
              </p:ext>
            </p:extLst>
          </p:nvPr>
        </p:nvGraphicFramePr>
        <p:xfrm>
          <a:off x="1752246" y="1600200"/>
          <a:ext cx="571429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210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The Marketing Opportunity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306841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30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Quality backlinks and organic promotion = top Google rankings that last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3000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Makes you bulletproof to the next Google algorithm update!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sz="3000" dirty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Customers see you as the Industry Leader</a:t>
            </a: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sz="3000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5122" name="Picture 2" descr="http://www.offervault.com/scoop/wp-content/uploads/2012/07/Penguin-Friendly-Backlink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"/>
          <a:stretch/>
        </p:blipFill>
        <p:spPr bwMode="auto">
          <a:xfrm>
            <a:off x="762000" y="4615552"/>
            <a:ext cx="3084416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number4studios.com/wp-content/uploads/2012/07/online-marketing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3886200"/>
            <a:ext cx="3200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25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416347" y="2326185"/>
            <a:ext cx="8310190" cy="14838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pPr algn="ctr" defTabSz="914145">
              <a:defRPr/>
            </a:pPr>
            <a:r>
              <a:rPr lang="en-US" sz="40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Helvetica" charset="0"/>
                <a:sym typeface="Helvetica" charset="0"/>
              </a:rPr>
              <a:t>Guide to Content Marketing</a:t>
            </a:r>
            <a:endParaRPr lang="en-US" sz="1600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59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Content Strategies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5" y="1218902"/>
            <a:ext cx="8459985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Position yourself as the expert 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Embrace your niche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Create a value exchange</a:t>
            </a: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6" name="Picture 2" descr="http://locallyexceptional.com/wp-content/uploads/2012/04/Target-Your-Customers-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082"/>
            <a:ext cx="5486400" cy="36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60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Website Content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6" y="1218902"/>
            <a:ext cx="8231384" cy="5257354"/>
          </a:xfrm>
        </p:spPr>
        <p:txBody>
          <a:bodyPr lIns="89294" tIns="53576" rIns="89294" bIns="53576" anchor="t">
            <a:normAutofit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The most important content you have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Content themes around a bunch of topics (keywords)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Optimize existing content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Fresh, unique content built regularly</a:t>
            </a: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algn="r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8"/>
          <a:stretch/>
        </p:blipFill>
        <p:spPr bwMode="auto">
          <a:xfrm>
            <a:off x="609600" y="4343400"/>
            <a:ext cx="8307542" cy="138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10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456531" y="75902"/>
            <a:ext cx="8305725" cy="10670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9294" tIns="53576" rIns="89294" bIns="53576" anchor="t"/>
          <a:lstStyle/>
          <a:p>
            <a:pPr defTabSz="914145">
              <a:defRPr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Blogging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16" y="1218902"/>
            <a:ext cx="4153978" cy="5257354"/>
          </a:xfrm>
        </p:spPr>
        <p:txBody>
          <a:bodyPr lIns="89294" tIns="53576" rIns="89294" bIns="53576" anchor="t">
            <a:normAutofit fontScale="92500" lnSpcReduction="20000"/>
          </a:bodyPr>
          <a:lstStyle/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  <a:hlinkClick r:id="rId4"/>
              </a:rPr>
              <a:t>Blogging is absolutely crucial to your SEO!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Blog at least twice/week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An extension of your content themes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Backlink to internal/product pages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Incorporate images and videos</a:t>
            </a:r>
          </a:p>
          <a:p>
            <a:pPr marL="351594" indent="-351594" defTabSz="914145">
              <a:spcBef>
                <a:spcPts val="492"/>
              </a:spcBef>
              <a:buSzPct val="71000"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ＭＳ Ｐゴシック" charset="0"/>
                <a:cs typeface="Calibri" pitchFamily="34" charset="0"/>
                <a:sym typeface="Helvetica" charset="0"/>
              </a:rPr>
              <a:t>Promote on social media</a:t>
            </a:r>
            <a:endParaRPr lang="en-US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dirty="0" smtClean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267881" lvl="1" indent="0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  <a:p>
            <a:pPr marL="0" indent="0" algn="r" defTabSz="914145">
              <a:spcBef>
                <a:spcPts val="492"/>
              </a:spcBef>
              <a:buSzPct val="71000"/>
              <a:buNone/>
              <a:defRPr/>
            </a:pPr>
            <a:endParaRPr lang="en-US" sz="3000" dirty="0">
              <a:solidFill>
                <a:srgbClr val="1F497D"/>
              </a:solidFill>
              <a:latin typeface="Calibri" pitchFamily="34" charset="0"/>
              <a:ea typeface="ＭＳ Ｐゴシック" charset="0"/>
              <a:cs typeface="Calibri" pitchFamily="34" charset="0"/>
              <a:sym typeface="Helvetica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4"/>
          <a:stretch/>
        </p:blipFill>
        <p:spPr bwMode="auto">
          <a:xfrm>
            <a:off x="4609393" y="1828799"/>
            <a:ext cx="4534607" cy="329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7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27515</TotalTime>
  <Words>952</Words>
  <Application>Microsoft Office PowerPoint</Application>
  <PresentationFormat>On-screen Show (4:3)</PresentationFormat>
  <Paragraphs>227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Agenda</vt:lpstr>
      <vt:lpstr>Content in 2013 and Beyond</vt:lpstr>
      <vt:lpstr>Your Content Goals for SEO</vt:lpstr>
      <vt:lpstr>The Marketing Opportunity</vt:lpstr>
      <vt:lpstr>PowerPoint Presentation</vt:lpstr>
      <vt:lpstr>Content Strategies</vt:lpstr>
      <vt:lpstr>Website Content</vt:lpstr>
      <vt:lpstr>Blogging</vt:lpstr>
      <vt:lpstr>Press Release</vt:lpstr>
      <vt:lpstr>Guest Blogging</vt:lpstr>
      <vt:lpstr>Guest Blogging</vt:lpstr>
      <vt:lpstr>Infographics</vt:lpstr>
      <vt:lpstr>Infographics</vt:lpstr>
      <vt:lpstr>Squidoo</vt:lpstr>
      <vt:lpstr>InfoBarrel</vt:lpstr>
      <vt:lpstr>Posterous</vt:lpstr>
      <vt:lpstr>Pitch Engine</vt:lpstr>
      <vt:lpstr>Blog Commenting</vt:lpstr>
      <vt:lpstr>Video Submission</vt:lpstr>
      <vt:lpstr>Social Media Marketing</vt:lpstr>
      <vt:lpstr>Provide Value Exchange</vt:lpstr>
      <vt:lpstr>Looking Ahead</vt:lpstr>
      <vt:lpstr>Conclusion</vt:lpstr>
      <vt:lpstr>Your Action Plan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Basic</dc:title>
  <dc:creator>Adam de Jong</dc:creator>
  <cp:lastModifiedBy>Yogi</cp:lastModifiedBy>
  <cp:revision>424</cp:revision>
  <cp:lastPrinted>2012-07-15T21:05:23Z</cp:lastPrinted>
  <dcterms:created xsi:type="dcterms:W3CDTF">2012-04-27T22:30:30Z</dcterms:created>
  <dcterms:modified xsi:type="dcterms:W3CDTF">2014-07-02T09:59:48Z</dcterms:modified>
</cp:coreProperties>
</file>