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776" y="-3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1050537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43863" y="0"/>
            <a:ext cx="14125983" cy="97536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487100" y="-30593"/>
            <a:ext cx="5232521" cy="891995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612048" y="-30593"/>
            <a:ext cx="4985173" cy="32894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898" y="3852055"/>
            <a:ext cx="4712327" cy="2420850"/>
          </a:xfrm>
        </p:spPr>
        <p:txBody>
          <a:bodyPr>
            <a:normAutofit/>
          </a:bodyPr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31898" y="6287759"/>
            <a:ext cx="4707275" cy="179289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424242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9547" y="2157267"/>
            <a:ext cx="3034453" cy="1068062"/>
          </a:xfrm>
        </p:spPr>
        <p:txBody>
          <a:bodyPr anchor="b"/>
          <a:lstStyle>
            <a:lvl1pPr algn="l">
              <a:defRPr sz="3400"/>
            </a:lvl1pPr>
          </a:lstStyle>
          <a:p>
            <a:fld id="{0A98AF03-7270-45C2-A683-C5E353EF01A5}" type="datetime4">
              <a:rPr lang="en-US" smtClean="0"/>
              <a:pPr/>
              <a:t>December 31,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614598" y="8658893"/>
            <a:ext cx="4985173" cy="1162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42784" y="8135063"/>
            <a:ext cx="4027153" cy="519289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2048" y="8135063"/>
            <a:ext cx="915436" cy="51928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6614598" y="8658893"/>
            <a:ext cx="4985173" cy="1162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1" y="1465098"/>
            <a:ext cx="2111222" cy="679871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8021" y="1465098"/>
            <a:ext cx="7713712" cy="67987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073" y="4125624"/>
            <a:ext cx="9439954" cy="1937173"/>
          </a:xfrm>
        </p:spPr>
        <p:txBody>
          <a:bodyPr anchor="b"/>
          <a:lstStyle>
            <a:lvl1pPr algn="l">
              <a:defRPr sz="57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0074" y="6068907"/>
            <a:ext cx="9439953" cy="216236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482547" y="3290214"/>
            <a:ext cx="4863795" cy="49678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606439" y="3290213"/>
            <a:ext cx="4863795" cy="49678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336" y="3293879"/>
            <a:ext cx="4347944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accent1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559" y="4230676"/>
            <a:ext cx="4863795" cy="403313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27946" y="3293881"/>
            <a:ext cx="4345909" cy="909884"/>
          </a:xfrm>
        </p:spPr>
        <p:txBody>
          <a:bodyPr anchor="b"/>
          <a:lstStyle>
            <a:lvl1pPr marL="0" indent="0">
              <a:buNone/>
              <a:defRPr sz="3400" b="1">
                <a:solidFill>
                  <a:schemeClr val="accent1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439" y="4230676"/>
            <a:ext cx="4863795" cy="403313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43863" y="0"/>
            <a:ext cx="14125983" cy="97536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487100" y="-30593"/>
            <a:ext cx="5232521" cy="891995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612048" y="-30592"/>
            <a:ext cx="4985173" cy="8873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87924" y="856012"/>
            <a:ext cx="5066321" cy="80333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716" y="1218172"/>
            <a:ext cx="4395292" cy="7325488"/>
          </a:xfrm>
        </p:spPr>
        <p:txBody>
          <a:bodyPr/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3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614598" y="8658893"/>
            <a:ext cx="4985173" cy="1162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01170" y="8141988"/>
            <a:ext cx="4968767" cy="51928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1096" y="3779462"/>
            <a:ext cx="4699836" cy="2080929"/>
          </a:xfrm>
        </p:spPr>
        <p:txBody>
          <a:bodyPr anchor="b">
            <a:norm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6486" y="5883725"/>
            <a:ext cx="4691604" cy="2158797"/>
          </a:xfrm>
        </p:spPr>
        <p:txBody>
          <a:bodyPr>
            <a:normAutofit/>
          </a:bodyPr>
          <a:lstStyle>
            <a:lvl1pPr marL="0" indent="0">
              <a:buNone/>
              <a:defRPr sz="2300">
                <a:solidFill>
                  <a:srgbClr val="424242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43863" y="0"/>
            <a:ext cx="14125983" cy="97536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487100" y="-30593"/>
            <a:ext cx="5232521" cy="891995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612048" y="-30592"/>
            <a:ext cx="4985173" cy="8873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87924" y="856012"/>
            <a:ext cx="5066321" cy="803334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614598" y="8658893"/>
            <a:ext cx="4985173" cy="1162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403" y="3784397"/>
            <a:ext cx="4694733" cy="2080768"/>
          </a:xfrm>
        </p:spPr>
        <p:txBody>
          <a:bodyPr anchor="b">
            <a:norm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9630" y="986731"/>
            <a:ext cx="4778130" cy="7776870"/>
          </a:xfrm>
        </p:spPr>
        <p:txBody>
          <a:bodyPr/>
          <a:lstStyle>
            <a:lvl1pPr marL="0" indent="0">
              <a:buNone/>
              <a:defRPr sz="4600">
                <a:solidFill>
                  <a:schemeClr val="accent1"/>
                </a:solidFill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3697" y="5878171"/>
            <a:ext cx="4694148" cy="2161153"/>
          </a:xfrm>
        </p:spPr>
        <p:txBody>
          <a:bodyPr>
            <a:normAutofit/>
          </a:bodyPr>
          <a:lstStyle>
            <a:lvl1pPr marL="0" indent="0">
              <a:buNone/>
              <a:defRPr sz="2300">
                <a:solidFill>
                  <a:srgbClr val="424242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01170" y="8141988"/>
            <a:ext cx="4968767" cy="51928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33493" y="0"/>
            <a:ext cx="14125983" cy="97536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50240" y="474293"/>
            <a:ext cx="11704320" cy="8797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87100" y="-30593"/>
            <a:ext cx="5232521" cy="9944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612048" y="-30592"/>
            <a:ext cx="4985173" cy="8873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075" y="1461567"/>
            <a:ext cx="9990747" cy="1625600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078" y="3304750"/>
            <a:ext cx="9638851" cy="499054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29619" y="319278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December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1171" y="8323073"/>
            <a:ext cx="4980838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2048" y="319277"/>
            <a:ext cx="1894622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300460" rtl="0" eaLnBrk="1" latinLnBrk="0" hangingPunct="1">
        <a:spcBef>
          <a:spcPct val="0"/>
        </a:spcBef>
        <a:buNone/>
        <a:defRPr sz="5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390138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400" kern="1200">
          <a:solidFill>
            <a:schemeClr val="tx2"/>
          </a:solidFill>
          <a:latin typeface="+mn-lt"/>
          <a:ea typeface="+mn-ea"/>
          <a:cs typeface="+mn-cs"/>
        </a:defRPr>
      </a:lvl1pPr>
      <a:lvl2pPr marL="910322" indent="-390138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100" kern="1200">
          <a:solidFill>
            <a:schemeClr val="tx2"/>
          </a:solidFill>
          <a:latin typeface="+mn-lt"/>
          <a:ea typeface="+mn-ea"/>
          <a:cs typeface="+mn-cs"/>
        </a:defRPr>
      </a:lvl2pPr>
      <a:lvl3pPr marL="1300460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599565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00" kern="1200">
          <a:solidFill>
            <a:schemeClr val="tx2"/>
          </a:solidFill>
          <a:latin typeface="+mn-lt"/>
          <a:ea typeface="+mn-ea"/>
          <a:cs typeface="+mn-cs"/>
        </a:defRPr>
      </a:lvl4pPr>
      <a:lvl5pPr marL="1885667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3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158763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2444864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2730965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3017066" indent="-325115" algn="l" defTabSz="130046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1507026" y="1066800"/>
            <a:ext cx="9990747" cy="1625600"/>
          </a:xfrm>
          <a:prstGeom prst="rect">
            <a:avLst/>
          </a:prstGeom>
        </p:spPr>
        <p:txBody>
          <a:bodyPr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7200" dirty="0">
                <a:solidFill>
                  <a:schemeClr val="accent1">
                    <a:lumMod val="50000"/>
                  </a:schemeClr>
                </a:solidFill>
              </a:rPr>
              <a:t>ANDROID</a:t>
            </a:r>
          </a:p>
        </p:txBody>
      </p:sp>
      <p:pic>
        <p:nvPicPr>
          <p:cNvPr id="33" name="image10.png" descr="Android-training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34774" y="2866836"/>
            <a:ext cx="8935252" cy="6195107"/>
          </a:xfrm>
          <a:prstGeom prst="rect">
            <a:avLst/>
          </a:prstGeom>
          <a:ln w="88900">
            <a:miter lim="400000"/>
          </a:ln>
        </p:spPr>
      </p:pic>
      <p:pic>
        <p:nvPicPr>
          <p:cNvPr id="34" name="image9.png" descr="ppt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75354" y="5964389"/>
            <a:ext cx="1933840" cy="432950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1473200" y="914400"/>
            <a:ext cx="9990747" cy="1168400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chemeClr val="accent1">
                    <a:lumMod val="50000"/>
                  </a:schemeClr>
                </a:solidFill>
              </a:rPr>
              <a:t>CONCLUSION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784807" y="2006599"/>
            <a:ext cx="11356393" cy="71041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defTabSz="324611">
              <a:spcBef>
                <a:spcPts val="25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tx1"/>
                </a:solidFill>
              </a:rPr>
              <a:t>Android is a much more diverse operating system than </a:t>
            </a:r>
            <a:r>
              <a:rPr sz="2500" dirty="0" err="1">
                <a:solidFill>
                  <a:schemeClr val="tx1"/>
                </a:solidFill>
              </a:rPr>
              <a:t>iOS</a:t>
            </a:r>
            <a:r>
              <a:rPr sz="2500" dirty="0">
                <a:solidFill>
                  <a:schemeClr val="tx1"/>
                </a:solidFill>
              </a:rPr>
              <a:t> and Windows Phone Mobile. </a:t>
            </a:r>
          </a:p>
          <a:p>
            <a:pPr marL="342900" lvl="0" indent="-342900" defTabSz="324611">
              <a:spcBef>
                <a:spcPts val="25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tx1"/>
                </a:solidFill>
              </a:rPr>
              <a:t>Android has grown rapidly over the past 4 years becoming the most used smartphone operating system in the world. </a:t>
            </a:r>
          </a:p>
          <a:p>
            <a:pPr marL="342900" lvl="0" indent="-342900" defTabSz="324611">
              <a:spcBef>
                <a:spcPts val="25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tx1"/>
                </a:solidFill>
              </a:rPr>
              <a:t>It's because Android doesn't release 1 phone from 1 company with 1 new OS every year, but countless phones from numerous companies, adding their own twist, throughout the year, developing gradually day-by-day.</a:t>
            </a:r>
          </a:p>
          <a:p>
            <a:pPr marL="342900" lvl="0" indent="-342900" defTabSz="324611">
              <a:spcBef>
                <a:spcPts val="25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tx1"/>
                </a:solidFill>
              </a:rPr>
              <a:t>Android's ability to customize is unparalleled compared to Apple's and Microsoft's software allowing the user to change and customize nearly every aspect of Android which most iPhone and Windows 7 users wouldn't dream possible. </a:t>
            </a:r>
          </a:p>
          <a:p>
            <a:pPr marL="342900" lvl="0" indent="-342900" defTabSz="324611">
              <a:spcBef>
                <a:spcPts val="25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chemeClr val="tx1"/>
                </a:solidFill>
              </a:rPr>
              <a:t>Android is better or worse than one OS, but is unique and incomparable to other mobile operating systems. </a:t>
            </a:r>
          </a:p>
        </p:txBody>
      </p:sp>
      <p:pic>
        <p:nvPicPr>
          <p:cNvPr id="5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1279229" y="1600200"/>
            <a:ext cx="10464800" cy="1549400"/>
          </a:xfrm>
          <a:prstGeom prst="rect">
            <a:avLst/>
          </a:prstGeom>
        </p:spPr>
        <p:txBody>
          <a:bodyPr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7200" dirty="0">
                <a:solidFill>
                  <a:schemeClr val="accent1">
                    <a:lumMod val="50000"/>
                  </a:schemeClr>
                </a:solidFill>
              </a:rPr>
              <a:t>THANK YOU</a:t>
            </a:r>
          </a:p>
        </p:txBody>
      </p:sp>
      <p:pic>
        <p:nvPicPr>
          <p:cNvPr id="76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0253" y="4405062"/>
            <a:ext cx="4122752" cy="923005"/>
          </a:xfrm>
          <a:prstGeom prst="rect">
            <a:avLst/>
          </a:prstGeom>
          <a:ln w="889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4787988" y="5536287"/>
            <a:ext cx="3428824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  <a:hlinkClick r:id="rId3"/>
              </a:rPr>
              <a:t>www.playppt.com</a:t>
            </a:r>
            <a:r>
              <a:rPr sz="32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1473200" y="685800"/>
            <a:ext cx="9990747" cy="16256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6400" dirty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1320800" y="2438400"/>
            <a:ext cx="10464800" cy="574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300" dirty="0">
                <a:solidFill>
                  <a:schemeClr val="tx1"/>
                </a:solidFill>
              </a:rPr>
              <a:t>Android is a mobile operating system (OS) based on the Linux kernel and currently developed by Google. With a user interface based on direct manipulation.</a:t>
            </a:r>
          </a:p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300" dirty="0">
                <a:solidFill>
                  <a:schemeClr val="tx1"/>
                </a:solidFill>
              </a:rPr>
              <a:t>Android is designed primarily for touchscreen mobile devices such as smartphones and tablet computers, with specialized user interfaces for televisions (Android TV), cars (Android Auto), and wrist watches (Android Wear).</a:t>
            </a:r>
          </a:p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300" dirty="0">
                <a:solidFill>
                  <a:schemeClr val="tx1"/>
                </a:solidFill>
              </a:rPr>
              <a:t>The OS uses touch inputs that loosely correspond to real-world actions, like swiping, tapping, pinching, and reverse pinching to manipulate on-screen objects, and a virtual keyboard.</a:t>
            </a:r>
            <a:r>
              <a:rPr sz="3000" dirty="0">
                <a:solidFill>
                  <a:schemeClr val="tx1"/>
                </a:solidFill>
              </a:rPr>
              <a:t> </a:t>
            </a:r>
          </a:p>
        </p:txBody>
      </p:sp>
      <p:pic>
        <p:nvPicPr>
          <p:cNvPr id="38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473200" y="990600"/>
            <a:ext cx="9990747" cy="11684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6400" dirty="0">
                <a:solidFill>
                  <a:schemeClr val="accent1">
                    <a:lumMod val="50000"/>
                  </a:schemeClr>
                </a:solidFill>
              </a:rPr>
              <a:t>HISTORY OF ANDROID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1197256" y="2429435"/>
            <a:ext cx="10464800" cy="6248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Android, Inc. was founded in Palo Alto, California in October 2003 by Andy Rubin (co-founder of Danger),Rich Miner (co-founder of Wildfire Communications, Inc.), Nick Sears (once VP at T-Mobile) and Chris White (headed design and interface development at WebTV). </a:t>
            </a:r>
          </a:p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Google marketed the platform to handset makers and carriers on the promise of providing a flexible, upgradable system.</a:t>
            </a:r>
          </a:p>
          <a:p>
            <a:pPr marL="457200" lvl="0" indent="-457200" defTabSz="402336">
              <a:lnSpc>
                <a:spcPct val="150000"/>
              </a:lnSpc>
              <a:spcBef>
                <a:spcPts val="31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Google had lined up a series of hardware component and software partners and signaled to carriers that it was open to various degrees of cooperation on their part.</a:t>
            </a:r>
          </a:p>
        </p:txBody>
      </p:sp>
      <p:pic>
        <p:nvPicPr>
          <p:cNvPr id="5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1534822" y="685800"/>
            <a:ext cx="9990747" cy="16256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6400" dirty="0">
                <a:solidFill>
                  <a:schemeClr val="accent1">
                    <a:lumMod val="50000"/>
                  </a:schemeClr>
                </a:solidFill>
              </a:rPr>
              <a:t>ANDROID FRAMEWORK</a:t>
            </a:r>
          </a:p>
        </p:txBody>
      </p:sp>
      <p:pic>
        <p:nvPicPr>
          <p:cNvPr id="45" name="image11.png" descr="rs_overview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5600" y="2438400"/>
            <a:ext cx="9809192" cy="6971708"/>
          </a:xfrm>
          <a:prstGeom prst="rect">
            <a:avLst/>
          </a:prstGeom>
          <a:ln w="88900">
            <a:miter lim="400000"/>
          </a:ln>
        </p:spPr>
      </p:pic>
      <p:pic>
        <p:nvPicPr>
          <p:cNvPr id="5" name="image9.png" descr="ppt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939800" y="914400"/>
            <a:ext cx="11277599" cy="16256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defTabSz="320039">
              <a:defRPr sz="1800">
                <a:solidFill>
                  <a:srgbClr val="000000"/>
                </a:solidFill>
              </a:defRPr>
            </a:pPr>
            <a:r>
              <a:rPr sz="6000" dirty="0" smtClean="0">
                <a:solidFill>
                  <a:schemeClr val="accent1">
                    <a:lumMod val="50000"/>
                  </a:schemeClr>
                </a:solidFill>
              </a:rPr>
              <a:t>ANDROID </a:t>
            </a:r>
            <a:r>
              <a:rPr sz="6000" dirty="0">
                <a:solidFill>
                  <a:schemeClr val="accent1">
                    <a:lumMod val="50000"/>
                  </a:schemeClr>
                </a:solidFill>
              </a:rPr>
              <a:t>VERSION </a:t>
            </a:r>
            <a:r>
              <a:rPr sz="6000" dirty="0" smtClean="0">
                <a:solidFill>
                  <a:schemeClr val="accent1">
                    <a:lumMod val="50000"/>
                  </a:schemeClr>
                </a:solidFill>
              </a:rPr>
              <a:t>HISTORY</a:t>
            </a:r>
            <a:endParaRPr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1244600" y="3023750"/>
            <a:ext cx="52705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 defTabSz="365760">
              <a:spcBef>
                <a:spcPts val="2800"/>
              </a:spcBef>
              <a:buClr>
                <a:srgbClr val="0D0D0D"/>
              </a:buClr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 smtClean="0">
                <a:solidFill>
                  <a:schemeClr val="tx1"/>
                </a:solidFill>
              </a:rPr>
              <a:t>Alpha </a:t>
            </a:r>
            <a:r>
              <a:rPr sz="3000" dirty="0">
                <a:solidFill>
                  <a:schemeClr val="tx1"/>
                </a:solidFill>
              </a:rPr>
              <a:t>(1.0)</a:t>
            </a:r>
          </a:p>
          <a:p>
            <a:pPr marL="457200" lvl="0" indent="-457200" defTabSz="365760">
              <a:spcBef>
                <a:spcPts val="28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Beta (1.1)</a:t>
            </a:r>
          </a:p>
          <a:p>
            <a:pPr marL="457200" lvl="0" indent="-457200" defTabSz="365760">
              <a:spcBef>
                <a:spcPts val="28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Cupcake (1.5)</a:t>
            </a:r>
          </a:p>
          <a:p>
            <a:pPr marL="457200" lvl="0" indent="-457200" defTabSz="365760">
              <a:spcBef>
                <a:spcPts val="28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Donut (1.6)</a:t>
            </a:r>
          </a:p>
          <a:p>
            <a:pPr marL="457200" lvl="0" indent="-457200" defTabSz="365760">
              <a:spcBef>
                <a:spcPts val="28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 err="1">
                <a:solidFill>
                  <a:schemeClr val="tx1"/>
                </a:solidFill>
              </a:rPr>
              <a:t>Eclair</a:t>
            </a:r>
            <a:r>
              <a:rPr sz="3000" dirty="0">
                <a:solidFill>
                  <a:schemeClr val="tx1"/>
                </a:solidFill>
              </a:rPr>
              <a:t> (2.0–2.1)</a:t>
            </a:r>
          </a:p>
          <a:p>
            <a:pPr marL="457200" lvl="0" indent="-457200" defTabSz="365760">
              <a:spcBef>
                <a:spcPts val="28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 err="1">
                <a:solidFill>
                  <a:schemeClr val="tx1"/>
                </a:solidFill>
              </a:rPr>
              <a:t>Froyo</a:t>
            </a:r>
            <a:r>
              <a:rPr sz="3000" dirty="0">
                <a:solidFill>
                  <a:schemeClr val="tx1"/>
                </a:solidFill>
              </a:rPr>
              <a:t> (2.2–2.2.3</a:t>
            </a:r>
            <a:r>
              <a:rPr sz="3000" dirty="0" smtClean="0">
                <a:solidFill>
                  <a:schemeClr val="tx1"/>
                </a:solidFill>
              </a:rPr>
              <a:t>)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6" name="Shape 49"/>
          <p:cNvSpPr txBox="1">
            <a:spLocks/>
          </p:cNvSpPr>
          <p:nvPr/>
        </p:nvSpPr>
        <p:spPr>
          <a:xfrm>
            <a:off x="5588000" y="2362200"/>
            <a:ext cx="6888576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marL="482600" indent="-482600" defTabSz="457200">
              <a:spcBef>
                <a:spcPts val="3200"/>
              </a:spcBef>
              <a:buSzPct val="43000"/>
              <a:buFont typeface="Gill Sans"/>
              <a:buBlip>
                <a:blip r:embed="rId2"/>
              </a:buBlip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1pPr>
            <a:lvl2pPr marL="965200" indent="-482600" defTabSz="457200">
              <a:spcBef>
                <a:spcPts val="3200"/>
              </a:spcBef>
              <a:buSzPct val="43000"/>
              <a:buFont typeface="Gill Sans"/>
              <a:buBlip>
                <a:blip r:embed="rId2"/>
              </a:buBlip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2pPr>
            <a:lvl3pPr marL="1447800" indent="-482600" defTabSz="457200">
              <a:spcBef>
                <a:spcPts val="3200"/>
              </a:spcBef>
              <a:buSzPct val="43000"/>
              <a:buFont typeface="Gill Sans"/>
              <a:buBlip>
                <a:blip r:embed="rId2"/>
              </a:buBlip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3pPr>
            <a:lvl4pPr marL="1930400" indent="-482600" defTabSz="457200">
              <a:spcBef>
                <a:spcPts val="3200"/>
              </a:spcBef>
              <a:buSzPct val="43000"/>
              <a:buFont typeface="Gill Sans"/>
              <a:buBlip>
                <a:blip r:embed="rId2"/>
              </a:buBlip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4pPr>
            <a:lvl5pPr marL="2413000" indent="-482600" defTabSz="457200">
              <a:spcBef>
                <a:spcPts val="3200"/>
              </a:spcBef>
              <a:buSzPct val="43000"/>
              <a:buFont typeface="Gill Sans"/>
              <a:buBlip>
                <a:blip r:embed="rId2"/>
              </a:buBlip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5pPr>
            <a:lvl6pPr marL="3429000" indent="-571500" defTabSz="457200">
              <a:spcBef>
                <a:spcPts val="3600"/>
              </a:spcBef>
              <a:buSzPct val="43000"/>
              <a:buBlip>
                <a:blip r:embed="rId2"/>
              </a:buBlip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6pPr>
            <a:lvl7pPr marL="4000500" indent="-571500" defTabSz="457200">
              <a:spcBef>
                <a:spcPts val="3600"/>
              </a:spcBef>
              <a:buSzPct val="43000"/>
              <a:buBlip>
                <a:blip r:embed="rId2"/>
              </a:buBlip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7pPr>
            <a:lvl8pPr marL="4572000" indent="-571500" defTabSz="457200">
              <a:spcBef>
                <a:spcPts val="3600"/>
              </a:spcBef>
              <a:buSzPct val="43000"/>
              <a:buBlip>
                <a:blip r:embed="rId2"/>
              </a:buBlip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8pPr>
            <a:lvl9pPr marL="5143500" indent="-571500" defTabSz="457200">
              <a:spcBef>
                <a:spcPts val="3600"/>
              </a:spcBef>
              <a:buSzPct val="43000"/>
              <a:buBlip>
                <a:blip r:embed="rId2"/>
              </a:buBlip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Chalkduster"/>
              </a:defRPr>
            </a:lvl9pPr>
          </a:lstStyle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>
                <a:solidFill>
                  <a:schemeClr val="tx1"/>
                </a:solidFill>
              </a:rPr>
              <a:t>Gingerbread (2.3–2.3.7)</a:t>
            </a:r>
          </a:p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>
                <a:solidFill>
                  <a:schemeClr val="tx1"/>
                </a:solidFill>
              </a:rPr>
              <a:t>Honeycomb (3.0–3.2.6)</a:t>
            </a:r>
          </a:p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>
                <a:solidFill>
                  <a:schemeClr val="tx1"/>
                </a:solidFill>
              </a:rPr>
              <a:t>Ice Cream Sandwich (4.0–4.0.4)</a:t>
            </a:r>
          </a:p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>
                <a:solidFill>
                  <a:schemeClr val="tx1"/>
                </a:solidFill>
              </a:rPr>
              <a:t>Jelly Bean (4.1–4.3.1)</a:t>
            </a:r>
          </a:p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>
                <a:solidFill>
                  <a:schemeClr val="tx1"/>
                </a:solidFill>
              </a:rPr>
              <a:t>Kit Kat(4.4–4.4.4</a:t>
            </a:r>
            <a:r>
              <a:rPr lang="en-US" sz="3000" dirty="0" smtClean="0">
                <a:solidFill>
                  <a:schemeClr val="tx1"/>
                </a:solidFill>
              </a:rPr>
              <a:t>)</a:t>
            </a:r>
          </a:p>
          <a:p>
            <a:pPr lvl="0" algn="l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chemeClr val="tx1"/>
                </a:solidFill>
              </a:rPr>
              <a:t>Lollipop (5.0.1 – 5.0.2)</a:t>
            </a: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8" name="image9.png" descr="ppt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778000" y="762000"/>
            <a:ext cx="9641669" cy="1376082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64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6400" dirty="0">
                <a:solidFill>
                  <a:schemeClr val="accent1">
                    <a:lumMod val="50000"/>
                  </a:schemeClr>
                </a:solidFill>
              </a:rPr>
              <a:t>ANDROID ARCHITECTURE</a:t>
            </a:r>
          </a:p>
        </p:txBody>
      </p:sp>
      <p:pic>
        <p:nvPicPr>
          <p:cNvPr id="54" name="image12.jpg"/>
          <p:cNvPicPr/>
          <p:nvPr/>
        </p:nvPicPr>
        <p:blipFill>
          <a:blip r:embed="rId2">
            <a:extLst/>
          </a:blip>
          <a:srcRect b="590"/>
          <a:stretch>
            <a:fillRect/>
          </a:stretch>
        </p:blipFill>
        <p:spPr>
          <a:xfrm>
            <a:off x="2428244" y="2590800"/>
            <a:ext cx="8235142" cy="5710518"/>
          </a:xfrm>
          <a:prstGeom prst="rect">
            <a:avLst/>
          </a:prstGeom>
          <a:ln w="88900">
            <a:miter lim="400000"/>
          </a:ln>
        </p:spPr>
      </p:pic>
      <p:pic>
        <p:nvPicPr>
          <p:cNvPr id="5" name="image9.png" descr="ppt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1197256" y="1219200"/>
            <a:ext cx="10464800" cy="1320800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chemeClr val="accent1">
                    <a:lumMod val="50000"/>
                  </a:schemeClr>
                </a:solidFill>
              </a:rPr>
              <a:t>APPLICATION COMPONENTS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1197256" y="2667000"/>
            <a:ext cx="10464800" cy="5740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 defTabSz="425195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Application components are the essential building blocks of an Android </a:t>
            </a:r>
            <a:r>
              <a:rPr sz="3200" dirty="0" smtClean="0">
                <a:solidFill>
                  <a:schemeClr val="tx1"/>
                </a:solidFill>
              </a:rPr>
              <a:t>application.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lvl="0" indent="-457200" defTabSz="425195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tx1"/>
                </a:solidFill>
              </a:rPr>
              <a:t>These </a:t>
            </a:r>
            <a:r>
              <a:rPr sz="3200" dirty="0">
                <a:solidFill>
                  <a:schemeClr val="tx1"/>
                </a:solidFill>
              </a:rPr>
              <a:t>components are loosely coupled by the application manifest file AndroidManifest.xml that describes each component of the application and how they interact.</a:t>
            </a:r>
          </a:p>
        </p:txBody>
      </p:sp>
      <p:pic>
        <p:nvPicPr>
          <p:cNvPr id="5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1505332" y="981589"/>
            <a:ext cx="9990747" cy="1258367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chemeClr val="accent1">
                    <a:lumMod val="50000"/>
                  </a:schemeClr>
                </a:solidFill>
              </a:rPr>
              <a:t>FOUR MAIN COMPONENTS</a:t>
            </a:r>
          </a:p>
        </p:txBody>
      </p:sp>
      <p:graphicFrame>
        <p:nvGraphicFramePr>
          <p:cNvPr id="62" name="Table 62"/>
          <p:cNvGraphicFramePr/>
          <p:nvPr/>
        </p:nvGraphicFramePr>
        <p:xfrm>
          <a:off x="1279497" y="2509917"/>
          <a:ext cx="10625460" cy="589363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591574"/>
                <a:gridCol w="8033886"/>
              </a:tblGrid>
              <a:tr h="864918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2600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Components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2800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Description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EEEEEE"/>
                    </a:solidFill>
                  </a:tcPr>
                </a:tc>
              </a:tr>
              <a:tr h="125718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Activities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2E6211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They dictate the UI and handle the user interaction to the smartphone screen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</a:tr>
              <a:tr h="125718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Services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2E6211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They handle background processing associated with an application.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</a:tr>
              <a:tr h="125718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Broadcast Receivers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2E6211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They handle communication between Android OS and applications.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</a:tr>
              <a:tr h="125718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Content Providers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2E6211"/>
                          </a:solidFill>
                          <a:effectLst>
                            <a:outerShdw blurRad="63500" dist="3302" dir="5400000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listo MT"/>
                          <a:ea typeface="Calisto MT"/>
                          <a:cs typeface="Calisto MT"/>
                          <a:sym typeface="Calisto MT"/>
                        </a:rPr>
                        <a:t>They handle data and database management issues.</a:t>
                      </a:r>
                    </a:p>
                  </a:txBody>
                  <a:tcPr marL="50800" marR="50800" marT="50800" marB="50800" anchor="ctr" horzOverflow="overflow">
                    <a:lnL>
                      <a:solidFill>
                        <a:srgbClr val="D6D6D6"/>
                      </a:solidFill>
                      <a:round/>
                    </a:lnL>
                    <a:lnR>
                      <a:solidFill>
                        <a:srgbClr val="D6D6D6"/>
                      </a:solidFill>
                      <a:round/>
                    </a:lnR>
                    <a:lnT>
                      <a:solidFill>
                        <a:srgbClr val="D6D6D6"/>
                      </a:solidFill>
                      <a:round/>
                    </a:lnT>
                    <a:lnB>
                      <a:solidFill>
                        <a:srgbClr val="D6D6D6"/>
                      </a:solidFill>
                      <a:round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63" name="Shape 63"/>
          <p:cNvSpPr/>
          <p:nvPr/>
        </p:nvSpPr>
        <p:spPr>
          <a:xfrm>
            <a:off x="6500706" y="1315306"/>
            <a:ext cx="3387" cy="295467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6" name="image9.png" descr="ppt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258917" y="1143000"/>
            <a:ext cx="10464800" cy="13970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6400" dirty="0">
                <a:solidFill>
                  <a:schemeClr val="accent1">
                    <a:lumMod val="50000"/>
                  </a:schemeClr>
                </a:solidFill>
              </a:rPr>
              <a:t>FEATURES OF ANDROID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1320800" y="2902525"/>
            <a:ext cx="5649629" cy="57404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20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Near Field Communication (NFC)</a:t>
            </a:r>
          </a:p>
          <a:p>
            <a:pPr marL="457200" lvl="0" indent="-457200">
              <a:lnSpc>
                <a:spcPct val="150000"/>
              </a:lnSpc>
              <a:spcBef>
                <a:spcPts val="20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Alternate Keyboards</a:t>
            </a:r>
          </a:p>
          <a:p>
            <a:pPr marL="457200" lvl="0" indent="-457200">
              <a:lnSpc>
                <a:spcPct val="150000"/>
              </a:lnSpc>
              <a:spcBef>
                <a:spcPts val="20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Infrared Transmission</a:t>
            </a:r>
          </a:p>
          <a:p>
            <a:pPr marL="457200" lvl="0" indent="-457200">
              <a:lnSpc>
                <a:spcPct val="150000"/>
              </a:lnSpc>
              <a:spcBef>
                <a:spcPts val="20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No-Touch Control</a:t>
            </a:r>
          </a:p>
          <a:p>
            <a:pPr marL="457200" lvl="0" indent="-457200">
              <a:lnSpc>
                <a:spcPct val="150000"/>
              </a:lnSpc>
              <a:spcBef>
                <a:spcPts val="2000"/>
              </a:spcBef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Automation</a:t>
            </a:r>
          </a:p>
        </p:txBody>
      </p:sp>
      <p:sp>
        <p:nvSpPr>
          <p:cNvPr id="68" name="Shape 68"/>
          <p:cNvSpPr/>
          <p:nvPr/>
        </p:nvSpPr>
        <p:spPr>
          <a:xfrm>
            <a:off x="6491317" y="2819400"/>
            <a:ext cx="5170739" cy="52834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lvl="0" indent="-457200" algn="l">
              <a:lnSpc>
                <a:spcPct val="150000"/>
              </a:lnSpc>
              <a:spcBef>
                <a:spcPts val="2000"/>
              </a:spcBef>
              <a:buSzPct val="43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Wireless App Downloads</a:t>
            </a:r>
          </a:p>
          <a:p>
            <a:pPr marL="457200" lvl="0" indent="-457200" algn="l">
              <a:lnSpc>
                <a:spcPct val="150000"/>
              </a:lnSpc>
              <a:spcBef>
                <a:spcPts val="2000"/>
              </a:spcBef>
              <a:buSzPct val="43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Storage and Battery Swap</a:t>
            </a:r>
          </a:p>
          <a:p>
            <a:pPr marL="457200" lvl="0" indent="-457200" algn="l">
              <a:lnSpc>
                <a:spcPct val="150000"/>
              </a:lnSpc>
              <a:spcBef>
                <a:spcPts val="2000"/>
              </a:spcBef>
              <a:buSzPct val="43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Custom Home Screens</a:t>
            </a:r>
          </a:p>
          <a:p>
            <a:pPr marL="457200" lvl="0" indent="-457200" algn="l">
              <a:lnSpc>
                <a:spcPct val="150000"/>
              </a:lnSpc>
              <a:spcBef>
                <a:spcPts val="2000"/>
              </a:spcBef>
              <a:buSzPct val="43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Widgets</a:t>
            </a:r>
          </a:p>
          <a:p>
            <a:pPr marL="457200" lvl="0" indent="-457200" algn="l">
              <a:lnSpc>
                <a:spcPct val="150000"/>
              </a:lnSpc>
              <a:spcBef>
                <a:spcPts val="2000"/>
              </a:spcBef>
              <a:buSzPct val="43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Custom ROM’s</a:t>
            </a:r>
          </a:p>
        </p:txBody>
      </p:sp>
      <p:pic>
        <p:nvPicPr>
          <p:cNvPr id="6" name="image9.png" descr="ppt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60000" y="8610600"/>
            <a:ext cx="1933840" cy="432951"/>
          </a:xfrm>
          <a:prstGeom prst="rect">
            <a:avLst/>
          </a:prstGeom>
          <a:ln w="889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r="162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63500" dir="162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63500" dist="25400" dir="2700000" rotWithShape="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206</Words>
  <Application>Microsoft Office PowerPoint</Application>
  <PresentationFormat>Custom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ANDROID</vt:lpstr>
      <vt:lpstr>INTRODUCTION</vt:lpstr>
      <vt:lpstr>HISTORY OF ANDROID</vt:lpstr>
      <vt:lpstr>ANDROID FRAMEWORK</vt:lpstr>
      <vt:lpstr>ANDROID VERSION HISTORY</vt:lpstr>
      <vt:lpstr>ANDROID ARCHITECTURE</vt:lpstr>
      <vt:lpstr>APPLICATION COMPONENTS</vt:lpstr>
      <vt:lpstr>FOUR MAIN COMPONENTS</vt:lpstr>
      <vt:lpstr>FEATURES OF ANDROID</vt:lpstr>
      <vt:lpstr>CONCLUSION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</dc:title>
  <cp:lastModifiedBy>user</cp:lastModifiedBy>
  <cp:revision>3</cp:revision>
  <dcterms:modified xsi:type="dcterms:W3CDTF">2014-12-30T18:54:35Z</dcterms:modified>
</cp:coreProperties>
</file>