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1" r:id="rId1"/>
  </p:sldMasterIdLst>
  <p:sldIdLst>
    <p:sldId id="256" r:id="rId2"/>
    <p:sldId id="260" r:id="rId3"/>
    <p:sldId id="263" r:id="rId4"/>
    <p:sldId id="264" r:id="rId5"/>
    <p:sldId id="258" r:id="rId6"/>
    <p:sldId id="259" r:id="rId7"/>
    <p:sldId id="257" r:id="rId8"/>
    <p:sldId id="269" r:id="rId9"/>
    <p:sldId id="270" r:id="rId10"/>
    <p:sldId id="272" r:id="rId11"/>
    <p:sldId id="262" r:id="rId12"/>
    <p:sldId id="265" r:id="rId13"/>
    <p:sldId id="273" r:id="rId14"/>
    <p:sldId id="266" r:id="rId15"/>
    <p:sldId id="271" r:id="rId16"/>
    <p:sldId id="267" r:id="rId17"/>
    <p:sldId id="268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73E1E-2D5A-4AC8-8588-6B31B506F51A}" type="datetimeFigureOut">
              <a:rPr lang="en-US" smtClean="0"/>
              <a:t>09-Dec-14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54C21C5-D203-4431-9433-5EDA43088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67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73E1E-2D5A-4AC8-8588-6B31B506F51A}" type="datetimeFigureOut">
              <a:rPr lang="en-US" smtClean="0"/>
              <a:t>09-Dec-14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54C21C5-D203-4431-9433-5EDA43088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669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73E1E-2D5A-4AC8-8588-6B31B506F51A}" type="datetimeFigureOut">
              <a:rPr lang="en-US" smtClean="0"/>
              <a:t>09-Dec-14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54C21C5-D203-4431-9433-5EDA4308849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154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73E1E-2D5A-4AC8-8588-6B31B506F51A}" type="datetimeFigureOut">
              <a:rPr lang="en-US" smtClean="0"/>
              <a:t>09-Dec-14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4C21C5-D203-4431-9433-5EDA43088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2044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73E1E-2D5A-4AC8-8588-6B31B506F51A}" type="datetimeFigureOut">
              <a:rPr lang="en-US" smtClean="0"/>
              <a:t>09-Dec-14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4C21C5-D203-4431-9433-5EDA4308849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7103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73E1E-2D5A-4AC8-8588-6B31B506F51A}" type="datetimeFigureOut">
              <a:rPr lang="en-US" smtClean="0"/>
              <a:t>09-Dec-14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4C21C5-D203-4431-9433-5EDA43088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20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73E1E-2D5A-4AC8-8588-6B31B506F51A}" type="datetimeFigureOut">
              <a:rPr lang="en-US" smtClean="0"/>
              <a:t>09-Dec-14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21C5-D203-4431-9433-5EDA43088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2872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73E1E-2D5A-4AC8-8588-6B31B506F51A}" type="datetimeFigureOut">
              <a:rPr lang="en-US" smtClean="0"/>
              <a:t>09-Dec-14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21C5-D203-4431-9433-5EDA43088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6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73E1E-2D5A-4AC8-8588-6B31B506F51A}" type="datetimeFigureOut">
              <a:rPr lang="en-US" smtClean="0"/>
              <a:t>09-Dec-14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21C5-D203-4431-9433-5EDA43088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055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73E1E-2D5A-4AC8-8588-6B31B506F51A}" type="datetimeFigureOut">
              <a:rPr lang="en-US" smtClean="0"/>
              <a:t>09-Dec-14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54C21C5-D203-4431-9433-5EDA43088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582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73E1E-2D5A-4AC8-8588-6B31B506F51A}" type="datetimeFigureOut">
              <a:rPr lang="en-US" smtClean="0"/>
              <a:t>09-Dec-14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54C21C5-D203-4431-9433-5EDA43088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554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73E1E-2D5A-4AC8-8588-6B31B506F51A}" type="datetimeFigureOut">
              <a:rPr lang="en-US" smtClean="0"/>
              <a:t>09-Dec-14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54C21C5-D203-4431-9433-5EDA43088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962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73E1E-2D5A-4AC8-8588-6B31B506F51A}" type="datetimeFigureOut">
              <a:rPr lang="en-US" smtClean="0"/>
              <a:t>09-Dec-14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21C5-D203-4431-9433-5EDA43088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19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73E1E-2D5A-4AC8-8588-6B31B506F51A}" type="datetimeFigureOut">
              <a:rPr lang="en-US" smtClean="0"/>
              <a:t>09-Dec-14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21C5-D203-4431-9433-5EDA43088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015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73E1E-2D5A-4AC8-8588-6B31B506F51A}" type="datetimeFigureOut">
              <a:rPr lang="en-US" smtClean="0"/>
              <a:t>09-Dec-14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C21C5-D203-4431-9433-5EDA43088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241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73E1E-2D5A-4AC8-8588-6B31B506F51A}" type="datetimeFigureOut">
              <a:rPr lang="en-US" smtClean="0"/>
              <a:t>09-Dec-14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4C21C5-D203-4431-9433-5EDA43088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874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73E1E-2D5A-4AC8-8588-6B31B506F51A}" type="datetimeFigureOut">
              <a:rPr lang="en-US" smtClean="0"/>
              <a:t>09-Dec-14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54C21C5-D203-4431-9433-5EDA430884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31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  <p:sldLayoutId id="2147483963" r:id="rId12"/>
    <p:sldLayoutId id="2147483964" r:id="rId13"/>
    <p:sldLayoutId id="2147483965" r:id="rId14"/>
    <p:sldLayoutId id="2147483966" r:id="rId15"/>
    <p:sldLayoutId id="214748396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yppt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1687" y="4988712"/>
            <a:ext cx="8282548" cy="146304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BASIC </a:t>
            </a:r>
            <a:r>
              <a:rPr lang="en-US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JAVA </a:t>
            </a:r>
            <a:r>
              <a:rPr lang="en-US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PROGRAMMING TUTORIAL</a:t>
            </a:r>
            <a:endParaRPr lang="en-US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105" y="1777701"/>
            <a:ext cx="3449628" cy="77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81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718325" y="693737"/>
            <a:ext cx="10735614" cy="1309129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 OOP Concepts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1456387" y="2002866"/>
            <a:ext cx="10735613" cy="4502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Inheritance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Abstraction</a:t>
            </a:r>
            <a:endParaRPr lang="en-US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Encapsulation</a:t>
            </a:r>
            <a:endParaRPr lang="en-US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Polymorphism</a:t>
            </a:r>
            <a:endParaRPr lang="en-US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Event-driven </a:t>
            </a:r>
            <a:r>
              <a:rPr lang="en-US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computations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729" y="5937858"/>
            <a:ext cx="2225946" cy="49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73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 noChangeArrowheads="1"/>
          </p:cNvSpPr>
          <p:nvPr>
            <p:ph type="title"/>
          </p:nvPr>
        </p:nvSpPr>
        <p:spPr bwMode="auto">
          <a:xfrm>
            <a:off x="-411052" y="371273"/>
            <a:ext cx="105156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of Java</a:t>
            </a:r>
          </a:p>
        </p:txBody>
      </p: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2091670" y="1797424"/>
            <a:ext cx="8915400" cy="3777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7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F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Java is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simple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Java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object-oriented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Java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distributed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Java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interpreted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Java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robust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Java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secure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Java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architecture-neutral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Java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portable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Java’s performance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Java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multithreaded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Java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dynamic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729" y="5937858"/>
            <a:ext cx="2225946" cy="49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11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622299"/>
            <a:ext cx="10515600" cy="1325563"/>
          </a:xfrm>
        </p:spPr>
        <p:txBody>
          <a:bodyPr/>
          <a:lstStyle/>
          <a:p>
            <a:r>
              <a:rPr lang="en-US" sz="4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a class</a:t>
            </a:r>
            <a:r>
              <a:rPr lang="en-US" dirty="0" smtClean="0">
                <a:solidFill>
                  <a:srgbClr val="0070C0"/>
                </a:solidFill>
              </a:rPr>
              <a:t>?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/>
        </p:nvSpPr>
        <p:spPr bwMode="auto">
          <a:xfrm>
            <a:off x="1470071" y="1770645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 class consists of</a:t>
            </a:r>
          </a:p>
          <a:p>
            <a:pPr lvl="1"/>
            <a:r>
              <a:rPr lang="en-US" dirty="0"/>
              <a:t>a collection of </a:t>
            </a:r>
            <a:r>
              <a:rPr lang="en-US" i="1" dirty="0"/>
              <a:t>fields</a:t>
            </a:r>
            <a:r>
              <a:rPr lang="en-US" dirty="0"/>
              <a:t>, or </a:t>
            </a:r>
            <a:r>
              <a:rPr lang="en-US" i="1" dirty="0"/>
              <a:t>variables</a:t>
            </a:r>
            <a:r>
              <a:rPr lang="en-US" dirty="0"/>
              <a:t>, very much like the named fields of a struct </a:t>
            </a:r>
          </a:p>
          <a:p>
            <a:pPr lvl="1"/>
            <a:r>
              <a:rPr lang="en-US" dirty="0"/>
              <a:t>all the operations (called </a:t>
            </a:r>
            <a:r>
              <a:rPr lang="en-US" i="1" dirty="0"/>
              <a:t>methods</a:t>
            </a:r>
            <a:r>
              <a:rPr lang="en-US" dirty="0"/>
              <a:t>) that can be performed on those fields</a:t>
            </a:r>
          </a:p>
          <a:p>
            <a:pPr lvl="1"/>
            <a:r>
              <a:rPr lang="en-US" dirty="0"/>
              <a:t>can be </a:t>
            </a:r>
            <a:r>
              <a:rPr lang="en-US" i="1" dirty="0"/>
              <a:t>instantiated</a:t>
            </a:r>
            <a:endParaRPr lang="en-US" dirty="0"/>
          </a:p>
          <a:p>
            <a:r>
              <a:rPr lang="en-US" dirty="0"/>
              <a:t>A class describes objects and operations defined on those objects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729" y="5937858"/>
            <a:ext cx="2225946" cy="49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31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050"/>
          <p:cNvSpPr>
            <a:spLocks noGrp="1" noChangeArrowheads="1"/>
          </p:cNvSpPr>
          <p:nvPr>
            <p:ph type="title"/>
          </p:nvPr>
        </p:nvSpPr>
        <p:spPr>
          <a:xfrm>
            <a:off x="1676400" y="550863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 Declarations</a:t>
            </a:r>
            <a:endParaRPr lang="en-US" sz="4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1531937" y="2162175"/>
            <a:ext cx="8915400" cy="3777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dirty="0">
                <a:cs typeface="Times New Roman" panose="02020603050405020304" pitchFamily="18" charset="0"/>
              </a:rPr>
              <a:t>General format of method declaration:</a:t>
            </a:r>
            <a:br>
              <a:rPr lang="en-US" dirty="0">
                <a:cs typeface="Times New Roman" panose="02020603050405020304" pitchFamily="18" charset="0"/>
              </a:rPr>
            </a:br>
            <a:r>
              <a:rPr lang="en-US" dirty="0">
                <a:cs typeface="Times New Roman" panose="02020603050405020304" pitchFamily="18" charset="0"/>
              </a:rPr>
              <a:t/>
            </a:r>
            <a:br>
              <a:rPr lang="en-US" dirty="0">
                <a:cs typeface="Times New Roman" panose="02020603050405020304" pitchFamily="18" charset="0"/>
              </a:rPr>
            </a:br>
            <a:r>
              <a:rPr lang="en-US" sz="1800" dirty="0">
                <a:cs typeface="Times New Roman" panose="02020603050405020304" pitchFamily="18" charset="0"/>
              </a:rPr>
              <a:t>return-value-type  method-name</a:t>
            </a:r>
            <a:r>
              <a:rPr lang="en-US" sz="1800" dirty="0">
                <a:latin typeface="Lucida Console" panose="020B0609040504020204" pitchFamily="49" charset="0"/>
                <a:cs typeface="Times New Roman" panose="02020603050405020304" pitchFamily="18" charset="0"/>
              </a:rPr>
              <a:t>(</a:t>
            </a:r>
            <a:r>
              <a:rPr lang="en-US" sz="1800" dirty="0">
                <a:cs typeface="Times New Roman" panose="02020603050405020304" pitchFamily="18" charset="0"/>
              </a:rPr>
              <a:t>  parameter1, parameter2, …, </a:t>
            </a:r>
            <a:r>
              <a:rPr lang="en-US" sz="1800" dirty="0" smtClean="0">
                <a:cs typeface="Times New Roman" panose="02020603050405020304" pitchFamily="18" charset="0"/>
              </a:rPr>
              <a:t>parameter N  </a:t>
            </a:r>
            <a:r>
              <a:rPr lang="en-US" sz="1800" dirty="0">
                <a:latin typeface="Lucida Console" panose="020B0609040504020204" pitchFamily="49" charset="0"/>
                <a:cs typeface="Times New Roman" panose="02020603050405020304" pitchFamily="18" charset="0"/>
              </a:rPr>
              <a:t>)</a:t>
            </a:r>
            <a:r>
              <a:rPr lang="en-US" sz="1800" dirty="0">
                <a:cs typeface="Times New Roman" panose="02020603050405020304" pitchFamily="18" charset="0"/>
              </a:rPr>
              <a:t/>
            </a:r>
            <a:br>
              <a:rPr lang="en-US" sz="1800" dirty="0">
                <a:cs typeface="Times New Roman" panose="02020603050405020304" pitchFamily="18" charset="0"/>
              </a:rPr>
            </a:br>
            <a:r>
              <a:rPr lang="en-US" sz="1800" dirty="0">
                <a:latin typeface="Lucida Console" panose="020B0609040504020204" pitchFamily="49" charset="0"/>
                <a:cs typeface="Times New Roman" panose="02020603050405020304" pitchFamily="18" charset="0"/>
              </a:rPr>
              <a:t>{</a:t>
            </a:r>
            <a:r>
              <a:rPr lang="en-US" sz="1800" dirty="0">
                <a:cs typeface="Times New Roman" panose="02020603050405020304" pitchFamily="18" charset="0"/>
              </a:rPr>
              <a:t/>
            </a:r>
            <a:br>
              <a:rPr lang="en-US" sz="1800" dirty="0">
                <a:cs typeface="Times New Roman" panose="02020603050405020304" pitchFamily="18" charset="0"/>
              </a:rPr>
            </a:br>
            <a:r>
              <a:rPr lang="en-US" sz="1800" dirty="0">
                <a:cs typeface="Times New Roman" panose="02020603050405020304" pitchFamily="18" charset="0"/>
              </a:rPr>
              <a:t>      declarations and statements</a:t>
            </a:r>
            <a:br>
              <a:rPr lang="en-US" sz="1800" dirty="0">
                <a:cs typeface="Times New Roman" panose="02020603050405020304" pitchFamily="18" charset="0"/>
              </a:rPr>
            </a:br>
            <a:r>
              <a:rPr lang="en-US" sz="1800" dirty="0">
                <a:latin typeface="Lucida Console" panose="020B0609040504020204" pitchFamily="49" charset="0"/>
                <a:cs typeface="Times New Roman" panose="02020603050405020304" pitchFamily="18" charset="0"/>
              </a:rPr>
              <a:t>}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cs typeface="Times New Roman" panose="02020603050405020304" pitchFamily="18" charset="0"/>
              </a:rPr>
              <a:t>Method can also </a:t>
            </a:r>
            <a:r>
              <a:rPr lang="en-US" dirty="0">
                <a:latin typeface="Lucida Console" panose="020B0609040504020204" pitchFamily="49" charset="0"/>
                <a:cs typeface="Times New Roman" panose="02020603050405020304" pitchFamily="18" charset="0"/>
              </a:rPr>
              <a:t>return</a:t>
            </a:r>
            <a:r>
              <a:rPr lang="en-US" dirty="0">
                <a:cs typeface="Times New Roman" panose="02020603050405020304" pitchFamily="18" charset="0"/>
              </a:rPr>
              <a:t> values:</a:t>
            </a:r>
            <a:endParaRPr lang="en-US" sz="1600" b="1" dirty="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0" hangingPunct="0">
              <a:spcBef>
                <a:spcPct val="50000"/>
              </a:spcBef>
              <a:buFontTx/>
              <a:buNone/>
            </a:pPr>
            <a:r>
              <a:rPr lang="en-US" sz="1600" dirty="0">
                <a:cs typeface="Times New Roman" panose="02020603050405020304" pitchFamily="18" charset="0"/>
              </a:rPr>
              <a:t>	 </a:t>
            </a:r>
            <a:r>
              <a:rPr lang="en-US" sz="2000" dirty="0">
                <a:latin typeface="Lucida Console" panose="020B0609040504020204" pitchFamily="49" charset="0"/>
                <a:cs typeface="Times New Roman" panose="02020603050405020304" pitchFamily="18" charset="0"/>
              </a:rPr>
              <a:t>return</a:t>
            </a:r>
            <a:r>
              <a:rPr lang="en-US" sz="2000" dirty="0">
                <a:cs typeface="Times New Roman" panose="02020603050405020304" pitchFamily="18" charset="0"/>
              </a:rPr>
              <a:t> expression</a:t>
            </a:r>
            <a:r>
              <a:rPr lang="en-US" sz="2000" dirty="0">
                <a:latin typeface="Lucida Console" panose="020B0609040504020204" pitchFamily="49" charset="0"/>
                <a:cs typeface="Times New Roman" panose="02020603050405020304" pitchFamily="18" charset="0"/>
              </a:rPr>
              <a:t>;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729" y="5937858"/>
            <a:ext cx="2225946" cy="49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98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 noChangeArrowheads="1"/>
          </p:cNvSpPr>
          <p:nvPr>
            <p:ph type="title"/>
          </p:nvPr>
        </p:nvSpPr>
        <p:spPr bwMode="auto">
          <a:xfrm>
            <a:off x="185802" y="378005"/>
            <a:ext cx="12555829" cy="1012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example of a </a:t>
            </a:r>
            <a:r>
              <a:rPr lang="en-US" sz="4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 and methods</a:t>
            </a:r>
            <a:endParaRPr lang="en-US" sz="4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1524000" y="1939925"/>
            <a:ext cx="10515600" cy="3237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US" sz="2800" b="1" dirty="0">
                <a:latin typeface="Courier" charset="0"/>
              </a:rPr>
              <a:t>class</a:t>
            </a:r>
            <a:r>
              <a:rPr lang="en-US" sz="2800" dirty="0">
                <a:latin typeface="Courier" charset="0"/>
              </a:rPr>
              <a:t> </a:t>
            </a:r>
            <a:r>
              <a:rPr lang="en-US" sz="2800" dirty="0" smtClean="0">
                <a:latin typeface="Courier" charset="0"/>
              </a:rPr>
              <a:t>classname </a:t>
            </a:r>
            <a:r>
              <a:rPr lang="en-US" sz="2800" dirty="0">
                <a:latin typeface="Courier" charset="0"/>
              </a:rPr>
              <a:t>{</a:t>
            </a:r>
            <a:br>
              <a:rPr lang="en-US" sz="2800" dirty="0">
                <a:latin typeface="Courier" charset="0"/>
              </a:rPr>
            </a:br>
            <a:r>
              <a:rPr lang="en-US" sz="2800" dirty="0">
                <a:latin typeface="Courier" charset="0"/>
              </a:rPr>
              <a:t>   </a:t>
            </a:r>
            <a:r>
              <a:rPr lang="en-US" sz="2800" dirty="0" smtClean="0">
                <a:latin typeface="Courier" charset="0"/>
              </a:rPr>
              <a:t>Datatypes variable;</a:t>
            </a:r>
            <a:endParaRPr lang="en-US" sz="2800" dirty="0">
              <a:latin typeface="Courier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US" sz="2800" dirty="0">
                <a:latin typeface="Courier" charset="0"/>
              </a:rPr>
              <a:t>   </a:t>
            </a:r>
            <a:r>
              <a:rPr lang="en-US" sz="2800" b="1" dirty="0" smtClean="0">
                <a:latin typeface="Courier" charset="0"/>
              </a:rPr>
              <a:t>Method // </a:t>
            </a:r>
            <a:r>
              <a:rPr lang="en-US" sz="2800" dirty="0" smtClean="0">
                <a:latin typeface="Courier" charset="0"/>
              </a:rPr>
              <a:t>returntype methodname </a:t>
            </a:r>
            <a:r>
              <a:rPr lang="en-US" sz="2800" dirty="0">
                <a:latin typeface="Courier" charset="0"/>
              </a:rPr>
              <a:t>( ) {</a:t>
            </a:r>
            <a:br>
              <a:rPr lang="en-US" sz="2800" dirty="0">
                <a:latin typeface="Courier" charset="0"/>
              </a:rPr>
            </a:br>
            <a:r>
              <a:rPr lang="en-US" sz="2800" dirty="0">
                <a:latin typeface="Courier" charset="0"/>
              </a:rPr>
              <a:t>      </a:t>
            </a:r>
            <a:br>
              <a:rPr lang="en-US" sz="2800" dirty="0">
                <a:latin typeface="Courier" charset="0"/>
              </a:rPr>
            </a:br>
            <a:r>
              <a:rPr lang="en-US" sz="2800" dirty="0">
                <a:latin typeface="Courier" charset="0"/>
              </a:rPr>
              <a:t>   }</a:t>
            </a:r>
            <a:br>
              <a:rPr lang="en-US" sz="2800" dirty="0">
                <a:latin typeface="Courier" charset="0"/>
              </a:rPr>
            </a:br>
            <a:r>
              <a:rPr lang="en-US" sz="2800" dirty="0" smtClean="0">
                <a:latin typeface="Courier" charset="0"/>
              </a:rPr>
              <a:t>}</a:t>
            </a:r>
          </a:p>
          <a:p>
            <a:pPr marL="0" indent="0">
              <a:spcBef>
                <a:spcPct val="50000"/>
              </a:spcBef>
              <a:buNone/>
            </a:pPr>
            <a:endParaRPr lang="en-US" dirty="0">
              <a:latin typeface="Courier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729" y="5937858"/>
            <a:ext cx="2225946" cy="49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48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/>
        </p:nvSpPr>
        <p:spPr bwMode="auto">
          <a:xfrm>
            <a:off x="1803421" y="2586410"/>
            <a:ext cx="8797344" cy="1594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zh-TW" sz="4400" dirty="0">
                <a:solidFill>
                  <a:srgbClr val="FF0000"/>
                </a:solidFill>
                <a:ea typeface="PMingLiU" panose="02020500000000000000" pitchFamily="18" charset="-120"/>
              </a:rPr>
              <a:t>The </a:t>
            </a:r>
            <a:r>
              <a:rPr lang="en-US" altLang="zh-TW" sz="4400" dirty="0" smtClean="0">
                <a:solidFill>
                  <a:srgbClr val="FF0000"/>
                </a:solidFill>
                <a:ea typeface="PMingLiU" panose="02020500000000000000" pitchFamily="18" charset="-120"/>
              </a:rPr>
              <a:t>“Welcome to java” </a:t>
            </a:r>
            <a:r>
              <a:rPr lang="en-US" altLang="zh-TW" sz="4400" dirty="0">
                <a:solidFill>
                  <a:srgbClr val="FF0000"/>
                </a:solidFill>
                <a:ea typeface="PMingLiU" panose="02020500000000000000" pitchFamily="18" charset="-120"/>
              </a:rPr>
              <a:t>Application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729" y="5937858"/>
            <a:ext cx="2225946" cy="49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27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 noChangeArrowheads="1"/>
          </p:cNvSpPr>
          <p:nvPr>
            <p:ph type="title"/>
          </p:nvPr>
        </p:nvSpPr>
        <p:spPr bwMode="auto">
          <a:xfrm>
            <a:off x="-792387" y="322263"/>
            <a:ext cx="105156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4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Simple Application</a:t>
            </a:r>
          </a:p>
        </p:txBody>
      </p:sp>
      <p:sp>
        <p:nvSpPr>
          <p:cNvPr id="5" name="Content Placeholder 4"/>
          <p:cNvSpPr>
            <a:spLocks noGrp="1" noChangeArrowheads="1"/>
          </p:cNvSpPr>
          <p:nvPr>
            <p:ph idx="1"/>
          </p:nvPr>
        </p:nvSpPr>
        <p:spPr bwMode="auto">
          <a:xfrm>
            <a:off x="1531937" y="2147887"/>
            <a:ext cx="8915400" cy="3777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F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3600" dirty="0" smtClean="0">
                <a:solidFill>
                  <a:schemeClr val="tx2"/>
                </a:solidFill>
              </a:rPr>
              <a:t>Example</a:t>
            </a:r>
            <a:endParaRPr lang="en-US" sz="36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dirty="0">
                <a:latin typeface="Courier New" panose="02070309020205020404" pitchFamily="49" charset="0"/>
              </a:rPr>
              <a:t>//This application program prints Welcome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dirty="0">
                <a:latin typeface="Courier New" panose="02070309020205020404" pitchFamily="49" charset="0"/>
              </a:rPr>
              <a:t>//to </a:t>
            </a:r>
            <a:r>
              <a:rPr lang="en-US" sz="2400" dirty="0" smtClean="0">
                <a:latin typeface="Courier New" panose="02070309020205020404" pitchFamily="49" charset="0"/>
              </a:rPr>
              <a:t>Java </a:t>
            </a:r>
            <a:endParaRPr lang="en-US" sz="2400" dirty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endParaRPr lang="en-US" sz="2400" dirty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sz="2400" dirty="0">
                <a:latin typeface="Courier New" panose="02070309020205020404" pitchFamily="49" charset="0"/>
              </a:rPr>
              <a:t>public class </a:t>
            </a:r>
            <a:r>
              <a:rPr lang="en-US" sz="2400" dirty="0" smtClean="0">
                <a:latin typeface="Courier New" panose="02070309020205020404" pitchFamily="49" charset="0"/>
              </a:rPr>
              <a:t>Welcome </a:t>
            </a:r>
            <a:r>
              <a:rPr lang="en-US" sz="2400" dirty="0">
                <a:latin typeface="Courier New" panose="02070309020205020404" pitchFamily="49" charset="0"/>
              </a:rPr>
              <a:t>{	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sz="2400" dirty="0">
                <a:latin typeface="Courier New" panose="02070309020205020404" pitchFamily="49" charset="0"/>
              </a:rPr>
              <a:t>  public static void main(String[] args) { 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sz="2400" dirty="0">
                <a:latin typeface="Courier New" panose="02070309020205020404" pitchFamily="49" charset="0"/>
              </a:rPr>
              <a:t>    System.out.println</a:t>
            </a:r>
            <a:r>
              <a:rPr lang="en-US" sz="2400" dirty="0" smtClean="0">
                <a:latin typeface="Courier New" panose="02070309020205020404" pitchFamily="49" charset="0"/>
              </a:rPr>
              <a:t>(“Welcome </a:t>
            </a:r>
            <a:r>
              <a:rPr lang="en-US" sz="2400" dirty="0">
                <a:latin typeface="Courier New" panose="02070309020205020404" pitchFamily="49" charset="0"/>
              </a:rPr>
              <a:t>to </a:t>
            </a:r>
            <a:r>
              <a:rPr lang="en-US" sz="2400" dirty="0" smtClean="0">
                <a:latin typeface="Courier New" panose="02070309020205020404" pitchFamily="49" charset="0"/>
              </a:rPr>
              <a:t>Java");</a:t>
            </a:r>
            <a:endParaRPr lang="en-US" sz="2400" dirty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sz="2400" dirty="0">
                <a:latin typeface="Courier New" panose="02070309020205020404" pitchFamily="49" charset="0"/>
              </a:rPr>
              <a:t> 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sz="2400" dirty="0">
                <a:latin typeface="Courier New" panose="02070309020205020404" pitchFamily="49" charset="0"/>
              </a:rPr>
              <a:t>}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729" y="5937858"/>
            <a:ext cx="2225946" cy="49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96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676400" y="719707"/>
            <a:ext cx="105156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SzPct val="38000"/>
              <a:buFont typeface="StarBats" charset="0"/>
              <a:buNone/>
            </a:pPr>
            <a:r>
              <a:rPr lang="en-GB" sz="4800" dirty="0">
                <a:solidFill>
                  <a:srgbClr val="0070C0"/>
                </a:solidFill>
                <a:cs typeface="Times New Roman" panose="02020603050405020304" pitchFamily="18" charset="0"/>
              </a:rPr>
              <a:t>Running </a:t>
            </a:r>
            <a:r>
              <a:rPr lang="en-GB" sz="48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Welcome</a:t>
            </a:r>
            <a:endParaRPr lang="en-GB" sz="4800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idx="1"/>
          </p:nvPr>
        </p:nvSpPr>
        <p:spPr bwMode="auto">
          <a:xfrm>
            <a:off x="1495425" y="1754187"/>
            <a:ext cx="10515600" cy="379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ts val="275"/>
              </a:spcBef>
              <a:buClr>
                <a:srgbClr val="000000"/>
              </a:buClr>
              <a:buSzPct val="59000"/>
              <a:buFont typeface="Times New Roman" panose="02020603050405020304" pitchFamily="18" charset="0"/>
              <a:buBlip>
                <a:blip r:embed="rId2"/>
              </a:buBlip>
            </a:pPr>
            <a:r>
              <a:rPr lang="en-GB" dirty="0">
                <a:latin typeface="Helvetica" panose="020B0604020202020204" pitchFamily="34" charset="0"/>
              </a:rPr>
              <a:t>To compile </a:t>
            </a:r>
            <a:r>
              <a:rPr lang="en-GB" i="1" dirty="0" smtClean="0">
                <a:latin typeface="Helvetica" panose="020B0604020202020204" pitchFamily="34" charset="0"/>
              </a:rPr>
              <a:t>Welcom</a:t>
            </a:r>
            <a:r>
              <a:rPr lang="en-GB" i="1" dirty="0">
                <a:latin typeface="Helvetica" panose="020B0604020202020204" pitchFamily="34" charset="0"/>
              </a:rPr>
              <a:t>e</a:t>
            </a:r>
            <a:r>
              <a:rPr lang="en-GB" i="1" dirty="0" smtClean="0">
                <a:latin typeface="Helvetica" panose="020B0604020202020204" pitchFamily="34" charset="0"/>
              </a:rPr>
              <a:t>.java</a:t>
            </a:r>
            <a:r>
              <a:rPr lang="en-GB" dirty="0">
                <a:latin typeface="Helvetica" panose="020B0604020202020204" pitchFamily="34" charset="0"/>
              </a:rPr>
              <a:t>, use the compiler.  If successful, it will produce a file called </a:t>
            </a:r>
            <a:r>
              <a:rPr lang="en-GB" dirty="0" smtClean="0">
                <a:latin typeface="Helvetica" panose="020B0604020202020204" pitchFamily="34" charset="0"/>
              </a:rPr>
              <a:t>Welcome.class </a:t>
            </a:r>
            <a:r>
              <a:rPr lang="en-GB" dirty="0">
                <a:latin typeface="Helvetica" panose="020B0604020202020204" pitchFamily="34" charset="0"/>
              </a:rPr>
              <a:t>in the same directory.</a:t>
            </a:r>
          </a:p>
          <a:p>
            <a:pPr>
              <a:spcBef>
                <a:spcPts val="275"/>
              </a:spcBef>
              <a:buClr>
                <a:srgbClr val="000000"/>
              </a:buClr>
              <a:buSzPct val="70000"/>
              <a:buFont typeface="Times New Roman" panose="02020603050405020304" pitchFamily="18" charset="0"/>
              <a:buNone/>
            </a:pPr>
            <a:endParaRPr lang="en-GB" sz="2200" dirty="0">
              <a:latin typeface="Helvetica" panose="020B0604020202020204" pitchFamily="34" charset="0"/>
            </a:endParaRPr>
          </a:p>
          <a:p>
            <a:pPr>
              <a:spcBef>
                <a:spcPts val="275"/>
              </a:spcBef>
              <a:buClr>
                <a:srgbClr val="000000"/>
              </a:buClr>
              <a:buSzPct val="59000"/>
              <a:buFont typeface="Times New Roman" panose="02020603050405020304" pitchFamily="18" charset="0"/>
              <a:buNone/>
            </a:pPr>
            <a:r>
              <a:rPr lang="en-GB" dirty="0">
                <a:latin typeface="Helvetica" panose="020B0604020202020204" pitchFamily="34" charset="0"/>
              </a:rPr>
              <a:t>	</a:t>
            </a:r>
            <a:r>
              <a:rPr lang="en-GB" sz="2200" dirty="0">
                <a:latin typeface="Helvetica" panose="020B0604020202020204" pitchFamily="34" charset="0"/>
              </a:rPr>
              <a:t>&gt; javac </a:t>
            </a:r>
            <a:r>
              <a:rPr lang="en-GB" sz="2200" dirty="0" smtClean="0">
                <a:latin typeface="Helvetica" panose="020B0604020202020204" pitchFamily="34" charset="0"/>
              </a:rPr>
              <a:t>Welcome.java</a:t>
            </a:r>
            <a:endParaRPr lang="en-GB" sz="2200" dirty="0">
              <a:latin typeface="Helvetica" panose="020B0604020202020204" pitchFamily="34" charset="0"/>
            </a:endParaRPr>
          </a:p>
          <a:p>
            <a:pPr>
              <a:spcBef>
                <a:spcPts val="275"/>
              </a:spcBef>
              <a:buClr>
                <a:srgbClr val="000000"/>
              </a:buClr>
              <a:buSzPct val="70000"/>
              <a:buFont typeface="Times New Roman" panose="02020603050405020304" pitchFamily="18" charset="0"/>
              <a:buNone/>
            </a:pPr>
            <a:r>
              <a:rPr lang="en-GB" sz="2200" dirty="0">
                <a:latin typeface="Helvetica" panose="020B0604020202020204" pitchFamily="34" charset="0"/>
              </a:rPr>
              <a:t>	  [ compiler output ]</a:t>
            </a:r>
          </a:p>
          <a:p>
            <a:pPr>
              <a:spcBef>
                <a:spcPts val="275"/>
              </a:spcBef>
              <a:buClr>
                <a:srgbClr val="000000"/>
              </a:buClr>
              <a:buSzPct val="70000"/>
              <a:buFont typeface="Times New Roman" panose="02020603050405020304" pitchFamily="18" charset="0"/>
              <a:buNone/>
            </a:pPr>
            <a:endParaRPr lang="en-GB" sz="2200" dirty="0">
              <a:latin typeface="Helvetica" panose="020B0604020202020204" pitchFamily="34" charset="0"/>
            </a:endParaRPr>
          </a:p>
          <a:p>
            <a:pPr>
              <a:spcBef>
                <a:spcPts val="275"/>
              </a:spcBef>
              <a:buClr>
                <a:srgbClr val="000000"/>
              </a:buClr>
              <a:buSzPct val="59000"/>
              <a:buFont typeface="Times New Roman" panose="02020603050405020304" pitchFamily="18" charset="0"/>
              <a:buBlip>
                <a:blip r:embed="rId2"/>
              </a:buBlip>
            </a:pPr>
            <a:r>
              <a:rPr lang="en-GB" dirty="0">
                <a:latin typeface="Helvetica" panose="020B0604020202020204" pitchFamily="34" charset="0"/>
              </a:rPr>
              <a:t>To execute, run the Java VM and include the name of the class which contains the "main" method as the first command line parameter.</a:t>
            </a:r>
          </a:p>
          <a:p>
            <a:pPr>
              <a:spcBef>
                <a:spcPts val="275"/>
              </a:spcBef>
              <a:buClr>
                <a:srgbClr val="000000"/>
              </a:buClr>
              <a:buSzPct val="70000"/>
              <a:buFont typeface="Times New Roman" panose="02020603050405020304" pitchFamily="18" charset="0"/>
              <a:buNone/>
            </a:pPr>
            <a:endParaRPr lang="en-GB" sz="2200" dirty="0">
              <a:latin typeface="Helvetica" panose="020B0604020202020204" pitchFamily="34" charset="0"/>
            </a:endParaRPr>
          </a:p>
          <a:p>
            <a:pPr>
              <a:spcBef>
                <a:spcPts val="275"/>
              </a:spcBef>
              <a:buClr>
                <a:srgbClr val="000000"/>
              </a:buClr>
              <a:buSzPct val="70000"/>
              <a:buFont typeface="Times New Roman" panose="02020603050405020304" pitchFamily="18" charset="0"/>
              <a:buNone/>
            </a:pPr>
            <a:r>
              <a:rPr lang="en-GB" sz="2200" dirty="0">
                <a:latin typeface="Helvetica" panose="020B0604020202020204" pitchFamily="34" charset="0"/>
              </a:rPr>
              <a:t>	&gt; java </a:t>
            </a:r>
            <a:r>
              <a:rPr lang="en-GB" sz="2200" dirty="0" smtClean="0">
                <a:latin typeface="Helvetica" panose="020B0604020202020204" pitchFamily="34" charset="0"/>
              </a:rPr>
              <a:t>Welcome</a:t>
            </a:r>
            <a:endParaRPr lang="en-GB" sz="2200" dirty="0">
              <a:latin typeface="Helvetica" panose="020B0604020202020204" pitchFamily="34" charset="0"/>
            </a:endParaRPr>
          </a:p>
          <a:p>
            <a:pPr>
              <a:spcBef>
                <a:spcPts val="275"/>
              </a:spcBef>
              <a:buClr>
                <a:srgbClr val="000000"/>
              </a:buClr>
              <a:buSzPct val="70000"/>
              <a:buFont typeface="Times New Roman" panose="02020603050405020304" pitchFamily="18" charset="0"/>
              <a:buNone/>
            </a:pPr>
            <a:r>
              <a:rPr lang="en-GB" sz="2200" dirty="0">
                <a:latin typeface="Helvetica" panose="020B0604020202020204" pitchFamily="34" charset="0"/>
              </a:rPr>
              <a:t>	</a:t>
            </a:r>
            <a:r>
              <a:rPr lang="en-GB" sz="2200" dirty="0" smtClean="0">
                <a:latin typeface="Helvetica" panose="020B0604020202020204" pitchFamily="34" charset="0"/>
              </a:rPr>
              <a:t>Welcome to java</a:t>
            </a:r>
            <a:endParaRPr lang="en-GB" sz="2200" dirty="0">
              <a:latin typeface="Helvetica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729" y="5937858"/>
            <a:ext cx="2225946" cy="49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34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87003" y="711244"/>
            <a:ext cx="624363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600" b="1" i="1" spc="-3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sz="9600" b="1" i="1" spc="-3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0294" y="3082065"/>
            <a:ext cx="3449628" cy="77230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136943" y="4158174"/>
            <a:ext cx="624363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www.playppt.com</a:t>
            </a:r>
            <a:r>
              <a:rPr lang="en-US" sz="4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6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/>
        </p:nvSpPr>
        <p:spPr bwMode="auto">
          <a:xfrm>
            <a:off x="-997042" y="-15694"/>
            <a:ext cx="7772400" cy="2073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</a:p>
        </p:txBody>
      </p:sp>
      <p:sp>
        <p:nvSpPr>
          <p:cNvPr id="3" name="Rectangle 2"/>
          <p:cNvSpPr>
            <a:spLocks noGrp="1" noChangeArrowheads="1"/>
          </p:cNvSpPr>
          <p:nvPr/>
        </p:nvSpPr>
        <p:spPr bwMode="auto">
          <a:xfrm>
            <a:off x="1505894" y="1951348"/>
            <a:ext cx="80010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F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James Gosling and Sun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Microsystems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Oak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Java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May 20, 1995, Sun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Hot Java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Java-enabled Web browser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JDK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Evolutions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729" y="5937858"/>
            <a:ext cx="2225946" cy="49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46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 noChangeArrowheads="1"/>
          </p:cNvSpPr>
          <p:nvPr>
            <p:ph type="title"/>
          </p:nvPr>
        </p:nvSpPr>
        <p:spPr bwMode="auto">
          <a:xfrm>
            <a:off x="-934858" y="232154"/>
            <a:ext cx="8546207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JDK Editions</a:t>
            </a:r>
          </a:p>
        </p:txBody>
      </p: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1552374" y="1776211"/>
            <a:ext cx="10515600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pitchFamily="2" charset="2"/>
              <a:buChar char="F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Edition (J2SE)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J2SE can be used to develop client-side standalone applications or applets.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Java Enterprise Edition (J2EE)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J2EE can be used to develop server-side applications such as Java servlets and Java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Server Pages.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Java Micro Edition (J2ME).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J2ME can be used to develop applications for mobile devices such as cell phones.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sz="3000" dirty="0">
              <a:latin typeface="Palatino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729" y="5937858"/>
            <a:ext cx="2225946" cy="49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68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 noChangeArrowheads="1"/>
          </p:cNvSpPr>
          <p:nvPr>
            <p:ph type="title"/>
          </p:nvPr>
        </p:nvSpPr>
        <p:spPr bwMode="auto">
          <a:xfrm>
            <a:off x="-1900370" y="309383"/>
            <a:ext cx="105156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Java isn't C!</a:t>
            </a:r>
          </a:p>
        </p:txBody>
      </p: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1503362" y="1990725"/>
            <a:ext cx="8915400" cy="3777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C, almost everything is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Java, almost everything is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often only one class per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only one public class per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file name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the same as the name of that public class, but with a .java extension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729" y="5937858"/>
            <a:ext cx="2225946" cy="49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47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/>
        </p:nvSpPr>
        <p:spPr bwMode="auto">
          <a:xfrm>
            <a:off x="1900707" y="2157211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1499248" y="1999245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It’s the current “hot” language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It’s almost entirely object-oriented programming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has a vast library of predefined objects and operations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It’s more platform independent     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-this makes it great for Web programming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It’s more secure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isn’t C++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 bwMode="auto">
          <a:xfrm>
            <a:off x="-704514" y="363426"/>
            <a:ext cx="7805670" cy="1180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Java</a:t>
            </a:r>
            <a:r>
              <a:rPr lang="en-US" dirty="0">
                <a:solidFill>
                  <a:srgbClr val="0070C0"/>
                </a:solidFill>
              </a:rPr>
              <a:t>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729" y="5937858"/>
            <a:ext cx="2225946" cy="49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10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/>
        </p:nvSpPr>
        <p:spPr bwMode="auto">
          <a:xfrm>
            <a:off x="1551972" y="1993006"/>
            <a:ext cx="8268237" cy="4146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.class files generated by the compiler are not executable binaries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Java combines compilation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Instead, they contain “byte-codes” to be executed by the Java Virtual Machine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languages have done this, e.g. UCSD Pascal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approach provides platform independence, and greater security</a:t>
            </a:r>
          </a:p>
        </p:txBody>
      </p:sp>
      <p:sp>
        <p:nvSpPr>
          <p:cNvPr id="3" name="Rectangle 2"/>
          <p:cNvSpPr>
            <a:spLocks noGrp="1" noChangeArrowheads="1"/>
          </p:cNvSpPr>
          <p:nvPr/>
        </p:nvSpPr>
        <p:spPr bwMode="auto">
          <a:xfrm>
            <a:off x="664334" y="294604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Java Virtual Machine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729" y="5937858"/>
            <a:ext cx="2225946" cy="49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45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/>
        </p:nvSpPr>
        <p:spPr bwMode="auto">
          <a:xfrm>
            <a:off x="869727" y="292592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Picture is Worth…</a:t>
            </a:r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1355502" y="797417"/>
            <a:ext cx="8686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8047" y="1305394"/>
            <a:ext cx="7189975" cy="43264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729" y="5937858"/>
            <a:ext cx="2225946" cy="49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10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 noChangeArrowheads="1"/>
          </p:cNvSpPr>
          <p:nvPr>
            <p:ph type="title"/>
          </p:nvPr>
        </p:nvSpPr>
        <p:spPr bwMode="auto">
          <a:xfrm>
            <a:off x="624086" y="279400"/>
            <a:ext cx="105156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zh-TW" sz="4800" dirty="0">
                <a:solidFill>
                  <a:srgbClr val="0070C0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Java Applications and Java … lets</a:t>
            </a:r>
          </a:p>
        </p:txBody>
      </p:sp>
      <p:sp>
        <p:nvSpPr>
          <p:cNvPr id="5" name="Content Placeholder 4"/>
          <p:cNvSpPr>
            <a:spLocks noGrp="1" noChangeArrowheads="1"/>
          </p:cNvSpPr>
          <p:nvPr>
            <p:ph idx="1"/>
          </p:nvPr>
        </p:nvSpPr>
        <p:spPr bwMode="auto">
          <a:xfrm>
            <a:off x="1517649" y="2105025"/>
            <a:ext cx="8915400" cy="3777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zh-TW" sz="2800" dirty="0">
                <a:ea typeface="PMingLiU" panose="02020500000000000000" pitchFamily="18" charset="-120"/>
              </a:rPr>
              <a:t>Stand-alone Applications</a:t>
            </a:r>
          </a:p>
          <a:p>
            <a:pPr lvl="1">
              <a:lnSpc>
                <a:spcPct val="90000"/>
              </a:lnSpc>
            </a:pPr>
            <a:r>
              <a:rPr lang="en-US" altLang="zh-TW" sz="2400" dirty="0">
                <a:ea typeface="PMingLiU" panose="02020500000000000000" pitchFamily="18" charset="-120"/>
              </a:rPr>
              <a:t>Just like any programming language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zh-TW" sz="2800" dirty="0">
                <a:ea typeface="PMingLiU" panose="02020500000000000000" pitchFamily="18" charset="-120"/>
              </a:rPr>
              <a:t>Applet</a:t>
            </a:r>
          </a:p>
          <a:p>
            <a:pPr lvl="1">
              <a:lnSpc>
                <a:spcPct val="90000"/>
              </a:lnSpc>
            </a:pPr>
            <a:r>
              <a:rPr lang="en-US" altLang="zh-TW" sz="2400" dirty="0">
                <a:ea typeface="PMingLiU" panose="02020500000000000000" pitchFamily="18" charset="-120"/>
              </a:rPr>
              <a:t>Run under a Java-Enabled Browser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zh-TW" sz="2800" dirty="0">
                <a:ea typeface="PMingLiU" panose="02020500000000000000" pitchFamily="18" charset="-120"/>
              </a:rPr>
              <a:t>Midlet</a:t>
            </a:r>
          </a:p>
          <a:p>
            <a:pPr lvl="1">
              <a:lnSpc>
                <a:spcPct val="90000"/>
              </a:lnSpc>
            </a:pPr>
            <a:r>
              <a:rPr lang="en-US" altLang="zh-TW" sz="2400" dirty="0">
                <a:ea typeface="PMingLiU" panose="02020500000000000000" pitchFamily="18" charset="-120"/>
              </a:rPr>
              <a:t>Run in a Java-Enabled Mobile Phone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zh-TW" sz="2800" dirty="0">
                <a:ea typeface="PMingLiU" panose="02020500000000000000" pitchFamily="18" charset="-120"/>
              </a:rPr>
              <a:t>Servlet</a:t>
            </a:r>
          </a:p>
          <a:p>
            <a:pPr lvl="1">
              <a:lnSpc>
                <a:spcPct val="90000"/>
              </a:lnSpc>
            </a:pPr>
            <a:r>
              <a:rPr lang="en-US" altLang="zh-TW" sz="2400" dirty="0">
                <a:ea typeface="PMingLiU" panose="02020500000000000000" pitchFamily="18" charset="-120"/>
              </a:rPr>
              <a:t>Run on a Java-Enabled Web </a:t>
            </a:r>
            <a:r>
              <a:rPr lang="en-US" altLang="zh-TW" sz="2400" dirty="0" smtClean="0">
                <a:ea typeface="PMingLiU" panose="02020500000000000000" pitchFamily="18" charset="-120"/>
              </a:rPr>
              <a:t>Server</a:t>
            </a:r>
            <a:r>
              <a:rPr lang="en-US" altLang="zh-TW" sz="2400" dirty="0">
                <a:ea typeface="PMingLiU" panose="02020500000000000000" pitchFamily="18" charset="-120"/>
              </a:rPr>
              <a:t>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729" y="5937858"/>
            <a:ext cx="2225946" cy="49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44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124226" y="250825"/>
            <a:ext cx="105156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zh-TW" sz="4800" dirty="0">
                <a:solidFill>
                  <a:srgbClr val="0070C0"/>
                </a:solidFill>
                <a:latin typeface="Times New Roman" panose="02020603050405020304" pitchFamily="18" charset="0"/>
                <a:ea typeface="PMingLiU" panose="02020500000000000000" pitchFamily="18" charset="-120"/>
                <a:cs typeface="Times New Roman" panose="02020603050405020304" pitchFamily="18" charset="0"/>
              </a:rPr>
              <a:t>Write Once, Run Anywhere</a:t>
            </a:r>
          </a:p>
        </p:txBody>
      </p:sp>
      <p:pic>
        <p:nvPicPr>
          <p:cNvPr id="5" name="Content Placeholder 4" descr="2comp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48193" y="1816007"/>
            <a:ext cx="7232650" cy="395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729" y="5937858"/>
            <a:ext cx="2225946" cy="49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13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177</TotalTime>
  <Words>463</Words>
  <Application>Microsoft Office PowerPoint</Application>
  <PresentationFormat>Widescreen</PresentationFormat>
  <Paragraphs>107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34" baseType="lpstr">
      <vt:lpstr>PMingLiU</vt:lpstr>
      <vt:lpstr>Arial</vt:lpstr>
      <vt:lpstr>Century Gothic</vt:lpstr>
      <vt:lpstr>Courier</vt:lpstr>
      <vt:lpstr>Courier New</vt:lpstr>
      <vt:lpstr>Helvetica</vt:lpstr>
      <vt:lpstr>Lucida Console</vt:lpstr>
      <vt:lpstr>Marlett</vt:lpstr>
      <vt:lpstr>Monotype Sorts</vt:lpstr>
      <vt:lpstr>Palatino</vt:lpstr>
      <vt:lpstr>StarBats</vt:lpstr>
      <vt:lpstr>Times</vt:lpstr>
      <vt:lpstr>Times New Roman</vt:lpstr>
      <vt:lpstr>Wingdings</vt:lpstr>
      <vt:lpstr>Wingdings 3</vt:lpstr>
      <vt:lpstr>Wisp</vt:lpstr>
      <vt:lpstr>BASIC JAVA PROGRAMMING TUTORIAL</vt:lpstr>
      <vt:lpstr>PowerPoint Presentation</vt:lpstr>
      <vt:lpstr>JDK Editions</vt:lpstr>
      <vt:lpstr>Java isn't C!</vt:lpstr>
      <vt:lpstr>PowerPoint Presentation</vt:lpstr>
      <vt:lpstr>PowerPoint Presentation</vt:lpstr>
      <vt:lpstr>PowerPoint Presentation</vt:lpstr>
      <vt:lpstr>Java Applications and Java … lets</vt:lpstr>
      <vt:lpstr>Write Once, Run Anywhere</vt:lpstr>
      <vt:lpstr>Main OOP Concepts:</vt:lpstr>
      <vt:lpstr>Characteristics of Java</vt:lpstr>
      <vt:lpstr>What is a class?</vt:lpstr>
      <vt:lpstr>Method Declarations</vt:lpstr>
      <vt:lpstr>An example of a class and methods</vt:lpstr>
      <vt:lpstr>PowerPoint Presentation</vt:lpstr>
      <vt:lpstr>A Simple Application</vt:lpstr>
      <vt:lpstr>Running Welcome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PROGRAMING TUTORAIL</dc:title>
  <dc:creator>Arun Yogesh</dc:creator>
  <cp:lastModifiedBy>Arun Yogesh</cp:lastModifiedBy>
  <cp:revision>17</cp:revision>
  <dcterms:created xsi:type="dcterms:W3CDTF">2014-12-09T09:34:21Z</dcterms:created>
  <dcterms:modified xsi:type="dcterms:W3CDTF">2014-12-09T17:16:40Z</dcterms:modified>
</cp:coreProperties>
</file>