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60" r:id="rId3"/>
    <p:sldId id="263" r:id="rId4"/>
    <p:sldId id="264" r:id="rId5"/>
    <p:sldId id="258" r:id="rId6"/>
    <p:sldId id="259" r:id="rId7"/>
    <p:sldId id="257" r:id="rId8"/>
    <p:sldId id="269" r:id="rId9"/>
    <p:sldId id="270" r:id="rId10"/>
    <p:sldId id="272" r:id="rId11"/>
    <p:sldId id="262" r:id="rId12"/>
    <p:sldId id="265" r:id="rId13"/>
    <p:sldId id="273" r:id="rId14"/>
    <p:sldId id="266" r:id="rId15"/>
    <p:sldId id="271" r:id="rId16"/>
    <p:sldId id="267" r:id="rId17"/>
    <p:sldId id="268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6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54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0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10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7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5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8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1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1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4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7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73E1E-2D5A-4AC8-8588-6B31B506F51A}" type="datetimeFigureOut">
              <a:rPr lang="en-US" smtClean="0"/>
              <a:t>09-Dec-14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4C21C5-D203-4431-9433-5EDA4308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87" y="4988712"/>
            <a:ext cx="8282548" cy="146304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PROGRAMMING TUTORIAL</a:t>
            </a:r>
            <a:endParaRPr lang="en-US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105" y="1777701"/>
            <a:ext cx="3449628" cy="77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18325" y="693737"/>
            <a:ext cx="10735614" cy="130912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OOP Concepts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456387" y="2002866"/>
            <a:ext cx="10735613" cy="450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Polymorphism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Event-driven 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computations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-411052" y="371273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Java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2091670" y="1797424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object-oriented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architecture-neutral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Java’s performance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multithreaded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dynamic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22299"/>
            <a:ext cx="10515600" cy="1325563"/>
          </a:xfrm>
        </p:spPr>
        <p:txBody>
          <a:bodyPr/>
          <a:lstStyle/>
          <a:p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class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470071" y="177064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class consists of</a:t>
            </a:r>
          </a:p>
          <a:p>
            <a:pPr lvl="1"/>
            <a:r>
              <a:rPr lang="en-US" dirty="0"/>
              <a:t>a collection of </a:t>
            </a:r>
            <a:r>
              <a:rPr lang="en-US" i="1" dirty="0"/>
              <a:t>fields</a:t>
            </a:r>
            <a:r>
              <a:rPr lang="en-US" dirty="0"/>
              <a:t>, or </a:t>
            </a:r>
            <a:r>
              <a:rPr lang="en-US" i="1" dirty="0"/>
              <a:t>variables</a:t>
            </a:r>
            <a:r>
              <a:rPr lang="en-US" dirty="0"/>
              <a:t>, very much like the named fields of a struct </a:t>
            </a:r>
          </a:p>
          <a:p>
            <a:pPr lvl="1"/>
            <a:r>
              <a:rPr lang="en-US" dirty="0"/>
              <a:t>all the operations (called </a:t>
            </a:r>
            <a:r>
              <a:rPr lang="en-US" i="1" dirty="0"/>
              <a:t>methods</a:t>
            </a:r>
            <a:r>
              <a:rPr lang="en-US" dirty="0"/>
              <a:t>) that can be performed on those fields</a:t>
            </a:r>
          </a:p>
          <a:p>
            <a:pPr lvl="1"/>
            <a:r>
              <a:rPr lang="en-US" dirty="0"/>
              <a:t>can be </a:t>
            </a:r>
            <a:r>
              <a:rPr lang="en-US" i="1" dirty="0"/>
              <a:t>instantiated</a:t>
            </a:r>
            <a:endParaRPr lang="en-US" dirty="0"/>
          </a:p>
          <a:p>
            <a:r>
              <a:rPr lang="en-US" dirty="0"/>
              <a:t>A class describes objects and operations defined on those objects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676400" y="55086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Declarations</a:t>
            </a:r>
            <a:endParaRPr lang="en-US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531937" y="2162175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>
                <a:cs typeface="Times New Roman" panose="02020603050405020304" pitchFamily="18" charset="0"/>
              </a:rPr>
              <a:t>General format of method declaration: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/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sz="1800" dirty="0">
                <a:cs typeface="Times New Roman" panose="02020603050405020304" pitchFamily="18" charset="0"/>
              </a:rPr>
              <a:t>return-value-type  method-name</a:t>
            </a:r>
            <a:r>
              <a:rPr lang="en-US" sz="1800" dirty="0">
                <a:latin typeface="Lucida Console" panose="020B0609040504020204" pitchFamily="49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cs typeface="Times New Roman" panose="02020603050405020304" pitchFamily="18" charset="0"/>
              </a:rPr>
              <a:t>  parameter1, parameter2, …, </a:t>
            </a:r>
            <a:r>
              <a:rPr lang="en-US" sz="1800" dirty="0" smtClean="0">
                <a:cs typeface="Times New Roman" panose="02020603050405020304" pitchFamily="18" charset="0"/>
              </a:rPr>
              <a:t>parameter N  </a:t>
            </a:r>
            <a:r>
              <a:rPr lang="en-US" sz="1800" dirty="0">
                <a:latin typeface="Lucida Console" panose="020B0609040504020204" pitchFamily="49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cs typeface="Times New Roman" panose="02020603050405020304" pitchFamily="18" charset="0"/>
              </a:rPr>
              <a:t/>
            </a:r>
            <a:br>
              <a:rPr lang="en-US" sz="1800" dirty="0">
                <a:cs typeface="Times New Roman" panose="02020603050405020304" pitchFamily="18" charset="0"/>
              </a:rPr>
            </a:br>
            <a:r>
              <a:rPr lang="en-US" sz="1800" dirty="0">
                <a:latin typeface="Lucida Console" panose="020B0609040504020204" pitchFamily="49" charset="0"/>
                <a:cs typeface="Times New Roman" panose="02020603050405020304" pitchFamily="18" charset="0"/>
              </a:rPr>
              <a:t>{</a:t>
            </a:r>
            <a:r>
              <a:rPr lang="en-US" sz="1800" dirty="0">
                <a:cs typeface="Times New Roman" panose="02020603050405020304" pitchFamily="18" charset="0"/>
              </a:rPr>
              <a:t/>
            </a:r>
            <a:br>
              <a:rPr lang="en-US" sz="1800" dirty="0">
                <a:cs typeface="Times New Roman" panose="02020603050405020304" pitchFamily="18" charset="0"/>
              </a:rPr>
            </a:br>
            <a:r>
              <a:rPr lang="en-US" sz="1800" dirty="0">
                <a:cs typeface="Times New Roman" panose="02020603050405020304" pitchFamily="18" charset="0"/>
              </a:rPr>
              <a:t>      declarations and statements</a:t>
            </a:r>
            <a:br>
              <a:rPr lang="en-US" sz="1800" dirty="0">
                <a:cs typeface="Times New Roman" panose="02020603050405020304" pitchFamily="18" charset="0"/>
              </a:rPr>
            </a:br>
            <a:r>
              <a:rPr lang="en-US" sz="1800" dirty="0">
                <a:latin typeface="Lucida Console" panose="020B0609040504020204" pitchFamily="49" charset="0"/>
                <a:cs typeface="Times New Roman" panose="02020603050405020304" pitchFamily="18" charset="0"/>
              </a:rPr>
              <a:t>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cs typeface="Times New Roman" panose="02020603050405020304" pitchFamily="18" charset="0"/>
              </a:rPr>
              <a:t>Method can also </a:t>
            </a:r>
            <a:r>
              <a:rPr lang="en-US" dirty="0">
                <a:latin typeface="Lucida Console" panose="020B0609040504020204" pitchFamily="49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cs typeface="Times New Roman" panose="02020603050405020304" pitchFamily="18" charset="0"/>
              </a:rPr>
              <a:t> values: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1600" dirty="0">
                <a:cs typeface="Times New Roman" panose="02020603050405020304" pitchFamily="18" charset="0"/>
              </a:rPr>
              <a:t>	 </a:t>
            </a:r>
            <a:r>
              <a:rPr lang="en-US" sz="2000" dirty="0">
                <a:latin typeface="Lucida Console" panose="020B0609040504020204" pitchFamily="49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cs typeface="Times New Roman" panose="02020603050405020304" pitchFamily="18" charset="0"/>
              </a:rPr>
              <a:t> expression</a:t>
            </a:r>
            <a:r>
              <a:rPr lang="en-US" sz="2000" dirty="0">
                <a:latin typeface="Lucida Console" panose="020B0609040504020204" pitchFamily="49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185802" y="378005"/>
            <a:ext cx="12555829" cy="101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</a:t>
            </a:r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and methods</a:t>
            </a:r>
            <a:endParaRPr lang="en-US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524000" y="1939925"/>
            <a:ext cx="10515600" cy="323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sz="2800" b="1" dirty="0">
                <a:latin typeface="Courier" charset="0"/>
              </a:rPr>
              <a:t>class</a:t>
            </a:r>
            <a:r>
              <a:rPr lang="en-US" sz="2800" dirty="0">
                <a:latin typeface="Courier" charset="0"/>
              </a:rPr>
              <a:t> </a:t>
            </a:r>
            <a:r>
              <a:rPr lang="en-US" sz="2800" dirty="0" smtClean="0">
                <a:latin typeface="Courier" charset="0"/>
              </a:rPr>
              <a:t>classname </a:t>
            </a:r>
            <a:r>
              <a:rPr lang="en-US" sz="2800" dirty="0">
                <a:latin typeface="Courier" charset="0"/>
              </a:rPr>
              <a:t>{</a:t>
            </a:r>
            <a:br>
              <a:rPr lang="en-US" sz="2800" dirty="0">
                <a:latin typeface="Courier" charset="0"/>
              </a:rPr>
            </a:br>
            <a:r>
              <a:rPr lang="en-US" sz="2800" dirty="0">
                <a:latin typeface="Courier" charset="0"/>
              </a:rPr>
              <a:t>   </a:t>
            </a:r>
            <a:r>
              <a:rPr lang="en-US" sz="2800" dirty="0" smtClean="0">
                <a:latin typeface="Courier" charset="0"/>
              </a:rPr>
              <a:t>Datatypes variable;</a:t>
            </a:r>
            <a:endParaRPr lang="en-US" sz="2800" dirty="0">
              <a:latin typeface="Courier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Courier" charset="0"/>
              </a:rPr>
              <a:t>   </a:t>
            </a:r>
            <a:r>
              <a:rPr lang="en-US" sz="2800" b="1" dirty="0" smtClean="0">
                <a:latin typeface="Courier" charset="0"/>
              </a:rPr>
              <a:t>Method // </a:t>
            </a:r>
            <a:r>
              <a:rPr lang="en-US" sz="2800" dirty="0" smtClean="0">
                <a:latin typeface="Courier" charset="0"/>
              </a:rPr>
              <a:t>returntype methodname </a:t>
            </a:r>
            <a:r>
              <a:rPr lang="en-US" sz="2800" dirty="0">
                <a:latin typeface="Courier" charset="0"/>
              </a:rPr>
              <a:t>( ) {</a:t>
            </a:r>
            <a:br>
              <a:rPr lang="en-US" sz="2800" dirty="0">
                <a:latin typeface="Courier" charset="0"/>
              </a:rPr>
            </a:br>
            <a:r>
              <a:rPr lang="en-US" sz="2800" dirty="0">
                <a:latin typeface="Courier" charset="0"/>
              </a:rPr>
              <a:t>      </a:t>
            </a:r>
            <a:br>
              <a:rPr lang="en-US" sz="2800" dirty="0">
                <a:latin typeface="Courier" charset="0"/>
              </a:rPr>
            </a:br>
            <a:r>
              <a:rPr lang="en-US" sz="2800" dirty="0">
                <a:latin typeface="Courier" charset="0"/>
              </a:rPr>
              <a:t>   }</a:t>
            </a:r>
            <a:br>
              <a:rPr lang="en-US" sz="2800" dirty="0">
                <a:latin typeface="Courier" charset="0"/>
              </a:rPr>
            </a:br>
            <a:r>
              <a:rPr lang="en-US" sz="2800" dirty="0" smtClean="0">
                <a:latin typeface="Courier" charset="0"/>
              </a:rPr>
              <a:t>}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>
              <a:latin typeface="Courier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1803421" y="2586410"/>
            <a:ext cx="8797344" cy="159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TW" sz="4400" dirty="0">
                <a:solidFill>
                  <a:srgbClr val="FF0000"/>
                </a:solidFill>
                <a:ea typeface="PMingLiU" panose="02020500000000000000" pitchFamily="18" charset="-120"/>
              </a:rPr>
              <a:t>The </a:t>
            </a:r>
            <a:r>
              <a:rPr lang="en-US" altLang="zh-TW" sz="4400" dirty="0" smtClean="0">
                <a:solidFill>
                  <a:srgbClr val="FF0000"/>
                </a:solidFill>
                <a:ea typeface="PMingLiU" panose="02020500000000000000" pitchFamily="18" charset="-120"/>
              </a:rPr>
              <a:t>“Welcome to java” </a:t>
            </a:r>
            <a:r>
              <a:rPr lang="en-US" altLang="zh-TW" sz="4400" dirty="0">
                <a:solidFill>
                  <a:srgbClr val="FF0000"/>
                </a:solidFill>
                <a:ea typeface="PMingLiU" panose="02020500000000000000" pitchFamily="18" charset="-120"/>
              </a:rPr>
              <a:t>Application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-792387" y="322263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Simple Application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1531937" y="2147887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Example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//This application program prints Welcome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//to </a:t>
            </a:r>
            <a:r>
              <a:rPr lang="en-US" sz="2400" dirty="0" smtClean="0">
                <a:latin typeface="Courier New" panose="02070309020205020404" pitchFamily="49" charset="0"/>
              </a:rPr>
              <a:t>Java 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public class </a:t>
            </a:r>
            <a:r>
              <a:rPr lang="en-US" sz="2400" dirty="0" smtClean="0">
                <a:latin typeface="Courier New" panose="02070309020205020404" pitchFamily="49" charset="0"/>
              </a:rPr>
              <a:t>Welcome </a:t>
            </a:r>
            <a:r>
              <a:rPr lang="en-US" sz="2400" dirty="0">
                <a:latin typeface="Courier New" panose="02070309020205020404" pitchFamily="49" charset="0"/>
              </a:rPr>
              <a:t>{	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public static void main(String[] args)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System.out.println</a:t>
            </a:r>
            <a:r>
              <a:rPr lang="en-US" sz="2400" dirty="0" smtClean="0">
                <a:latin typeface="Courier New" panose="02070309020205020404" pitchFamily="49" charset="0"/>
              </a:rPr>
              <a:t>(“Welcome </a:t>
            </a:r>
            <a:r>
              <a:rPr lang="en-US" sz="2400" dirty="0">
                <a:latin typeface="Courier New" panose="02070309020205020404" pitchFamily="49" charset="0"/>
              </a:rPr>
              <a:t>to </a:t>
            </a:r>
            <a:r>
              <a:rPr lang="en-US" sz="2400" dirty="0" smtClean="0">
                <a:latin typeface="Courier New" panose="02070309020205020404" pitchFamily="49" charset="0"/>
              </a:rPr>
              <a:t>Java");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}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676400" y="719707"/>
            <a:ext cx="10515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sz="4800" dirty="0">
                <a:solidFill>
                  <a:srgbClr val="0070C0"/>
                </a:solidFill>
                <a:cs typeface="Times New Roman" panose="02020603050405020304" pitchFamily="18" charset="0"/>
              </a:rPr>
              <a:t>Running </a:t>
            </a:r>
            <a:r>
              <a:rPr lang="en-GB" sz="4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Welcome</a:t>
            </a:r>
            <a:endParaRPr lang="en-GB" sz="48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1495425" y="1754187"/>
            <a:ext cx="10515600" cy="37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dirty="0">
                <a:latin typeface="Helvetica" panose="020B0604020202020204" pitchFamily="34" charset="0"/>
              </a:rPr>
              <a:t>To compile </a:t>
            </a:r>
            <a:r>
              <a:rPr lang="en-GB" i="1" dirty="0" smtClean="0">
                <a:latin typeface="Helvetica" panose="020B0604020202020204" pitchFamily="34" charset="0"/>
              </a:rPr>
              <a:t>Welcom</a:t>
            </a:r>
            <a:r>
              <a:rPr lang="en-GB" i="1" dirty="0">
                <a:latin typeface="Helvetica" panose="020B0604020202020204" pitchFamily="34" charset="0"/>
              </a:rPr>
              <a:t>e</a:t>
            </a:r>
            <a:r>
              <a:rPr lang="en-GB" i="1" dirty="0" smtClean="0">
                <a:latin typeface="Helvetica" panose="020B0604020202020204" pitchFamily="34" charset="0"/>
              </a:rPr>
              <a:t>.java</a:t>
            </a:r>
            <a:r>
              <a:rPr lang="en-GB" dirty="0">
                <a:latin typeface="Helvetica" panose="020B0604020202020204" pitchFamily="34" charset="0"/>
              </a:rPr>
              <a:t>, use the compiler.  If successful, it will produce a file called </a:t>
            </a:r>
            <a:r>
              <a:rPr lang="en-GB" dirty="0" smtClean="0">
                <a:latin typeface="Helvetica" panose="020B0604020202020204" pitchFamily="34" charset="0"/>
              </a:rPr>
              <a:t>Welcome.class </a:t>
            </a:r>
            <a:r>
              <a:rPr lang="en-GB" dirty="0">
                <a:latin typeface="Helvetica" panose="020B0604020202020204" pitchFamily="34" charset="0"/>
              </a:rPr>
              <a:t>in the same directory.</a:t>
            </a:r>
          </a:p>
          <a:p>
            <a:pPr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None/>
            </a:pPr>
            <a:endParaRPr lang="en-GB" sz="2200" dirty="0">
              <a:latin typeface="Helvetica" panose="020B0604020202020204" pitchFamily="34" charset="0"/>
            </a:endParaRPr>
          </a:p>
          <a:p>
            <a:pPr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None/>
            </a:pPr>
            <a:r>
              <a:rPr lang="en-GB" dirty="0">
                <a:latin typeface="Helvetica" panose="020B0604020202020204" pitchFamily="34" charset="0"/>
              </a:rPr>
              <a:t>	</a:t>
            </a:r>
            <a:r>
              <a:rPr lang="en-GB" sz="2200" dirty="0">
                <a:latin typeface="Helvetica" panose="020B0604020202020204" pitchFamily="34" charset="0"/>
              </a:rPr>
              <a:t>&gt; javac </a:t>
            </a:r>
            <a:r>
              <a:rPr lang="en-GB" sz="2200" dirty="0" smtClean="0">
                <a:latin typeface="Helvetica" panose="020B0604020202020204" pitchFamily="34" charset="0"/>
              </a:rPr>
              <a:t>Welcome.java</a:t>
            </a:r>
            <a:endParaRPr lang="en-GB" sz="2200" dirty="0">
              <a:latin typeface="Helvetica" panose="020B0604020202020204" pitchFamily="34" charset="0"/>
            </a:endParaRPr>
          </a:p>
          <a:p>
            <a:pPr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None/>
            </a:pPr>
            <a:r>
              <a:rPr lang="en-GB" sz="2200" dirty="0">
                <a:latin typeface="Helvetica" panose="020B0604020202020204" pitchFamily="34" charset="0"/>
              </a:rPr>
              <a:t>	  [ compiler output ]</a:t>
            </a:r>
          </a:p>
          <a:p>
            <a:pPr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None/>
            </a:pPr>
            <a:endParaRPr lang="en-GB" sz="2200" dirty="0">
              <a:latin typeface="Helvetica" panose="020B0604020202020204" pitchFamily="34" charset="0"/>
            </a:endParaRPr>
          </a:p>
          <a:p>
            <a:pPr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dirty="0">
                <a:latin typeface="Helvetica" panose="020B0604020202020204" pitchFamily="34" charset="0"/>
              </a:rPr>
              <a:t>To execute, run the Java VM and include the name of the class which contains the "main" method as the first command line parameter.</a:t>
            </a:r>
          </a:p>
          <a:p>
            <a:pPr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None/>
            </a:pPr>
            <a:endParaRPr lang="en-GB" sz="2200" dirty="0">
              <a:latin typeface="Helvetica" panose="020B0604020202020204" pitchFamily="34" charset="0"/>
            </a:endParaRPr>
          </a:p>
          <a:p>
            <a:pPr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None/>
            </a:pPr>
            <a:r>
              <a:rPr lang="en-GB" sz="2200" dirty="0">
                <a:latin typeface="Helvetica" panose="020B0604020202020204" pitchFamily="34" charset="0"/>
              </a:rPr>
              <a:t>	&gt; java </a:t>
            </a:r>
            <a:r>
              <a:rPr lang="en-GB" sz="2200" dirty="0" smtClean="0">
                <a:latin typeface="Helvetica" panose="020B0604020202020204" pitchFamily="34" charset="0"/>
              </a:rPr>
              <a:t>Welcome</a:t>
            </a:r>
            <a:endParaRPr lang="en-GB" sz="2200" dirty="0">
              <a:latin typeface="Helvetica" panose="020B0604020202020204" pitchFamily="34" charset="0"/>
            </a:endParaRPr>
          </a:p>
          <a:p>
            <a:pPr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None/>
            </a:pPr>
            <a:r>
              <a:rPr lang="en-GB" sz="2200" dirty="0">
                <a:latin typeface="Helvetica" panose="020B0604020202020204" pitchFamily="34" charset="0"/>
              </a:rPr>
              <a:t>	</a:t>
            </a:r>
            <a:r>
              <a:rPr lang="en-GB" sz="2200" dirty="0" smtClean="0">
                <a:latin typeface="Helvetica" panose="020B0604020202020204" pitchFamily="34" charset="0"/>
              </a:rPr>
              <a:t>Welcome to java</a:t>
            </a:r>
            <a:endParaRPr lang="en-GB" sz="2200" dirty="0">
              <a:latin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7003" y="711244"/>
            <a:ext cx="6243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i="1" spc="-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9600" b="1" i="1" spc="-3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94" y="3082065"/>
            <a:ext cx="3449628" cy="7723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36943" y="4158174"/>
            <a:ext cx="62436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www.playppt.com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-997042" y="-15694"/>
            <a:ext cx="7772400" cy="207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1505894" y="1951348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Gosling and Sun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Microsystems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Oak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 20, 1995, Sun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Java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Java-enabled Web browser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JDK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-934858" y="232154"/>
            <a:ext cx="8546207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JDK Editions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552374" y="1776211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Edition (J2SE)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J2SE can be used to develop client-side standalone applications or applets.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Enterprise Edition (J2EE)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J2EE can be used to develop server-side applications such as Java servlets and Java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Pages.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Micro Edition (J2ME).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J2ME can be used to develop applications for mobile devices such as cell phones.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3000" dirty="0">
              <a:latin typeface="Palatino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-1900370" y="309383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isn't C!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503362" y="1990725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C, almost everything is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Java, almost everything is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often only one class 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only one public class 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name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same as the name of that public class, but with a .java extension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1900707" y="215721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499248" y="199924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current “hot” language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almost entirely object-oriented programming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vast library of predefined objects and operations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more platform independent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-this makes it great for Web programming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more secure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isn’t C++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-704514" y="363426"/>
            <a:ext cx="7805670" cy="118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Java</a:t>
            </a:r>
            <a:r>
              <a:rPr lang="en-US" dirty="0">
                <a:solidFill>
                  <a:srgbClr val="0070C0"/>
                </a:solidFill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1551972" y="1993006"/>
            <a:ext cx="8268237" cy="414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.class files generated by the compiler are not executable binaries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Java combines compilation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Instead, they contain “byte-codes” to be executed by the Java Virtual Machine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 have done this, e.g. UCSD Pascal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approach provides platform independence, and greater security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64334" y="294604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Virtual Machine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69727" y="292592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Picture is Worth…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355502" y="797417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47" y="1305394"/>
            <a:ext cx="7189975" cy="4326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624086" y="279400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TW" sz="4800" dirty="0">
                <a:solidFill>
                  <a:srgbClr val="0070C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Java Applications and Java … lets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1517649" y="2105025"/>
            <a:ext cx="8915400" cy="377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ea typeface="PMingLiU" panose="02020500000000000000" pitchFamily="18" charset="-120"/>
              </a:rPr>
              <a:t>Stand-alone Applications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ea typeface="PMingLiU" panose="02020500000000000000" pitchFamily="18" charset="-120"/>
              </a:rPr>
              <a:t>Just like any programming language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ea typeface="PMingLiU" panose="02020500000000000000" pitchFamily="18" charset="-120"/>
              </a:rPr>
              <a:t>Applet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ea typeface="PMingLiU" panose="02020500000000000000" pitchFamily="18" charset="-120"/>
              </a:rPr>
              <a:t>Run under a Java-Enabled Browser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ea typeface="PMingLiU" panose="02020500000000000000" pitchFamily="18" charset="-120"/>
              </a:rPr>
              <a:t>Midlet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ea typeface="PMingLiU" panose="02020500000000000000" pitchFamily="18" charset="-120"/>
              </a:rPr>
              <a:t>Run in a Java-Enabled Mobile Phone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800" dirty="0">
                <a:ea typeface="PMingLiU" panose="02020500000000000000" pitchFamily="18" charset="-120"/>
              </a:rPr>
              <a:t>Servlet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ea typeface="PMingLiU" panose="02020500000000000000" pitchFamily="18" charset="-120"/>
              </a:rPr>
              <a:t>Run on a Java-Enabled Web </a:t>
            </a:r>
            <a:r>
              <a:rPr lang="en-US" altLang="zh-TW" sz="2400" dirty="0" smtClean="0">
                <a:ea typeface="PMingLiU" panose="02020500000000000000" pitchFamily="18" charset="-120"/>
              </a:rPr>
              <a:t>Server</a:t>
            </a:r>
            <a:r>
              <a:rPr lang="en-US" altLang="zh-TW" sz="2400" dirty="0">
                <a:ea typeface="PMingLiU" panose="02020500000000000000" pitchFamily="18" charset="-12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124226" y="2508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TW" sz="4800" dirty="0">
                <a:solidFill>
                  <a:srgbClr val="0070C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Write Once, Run Anywhere</a:t>
            </a:r>
          </a:p>
        </p:txBody>
      </p:sp>
      <p:pic>
        <p:nvPicPr>
          <p:cNvPr id="5" name="Content Placeholder 4" descr="2co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8193" y="1816007"/>
            <a:ext cx="7232650" cy="39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937858"/>
            <a:ext cx="2225946" cy="4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463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PMingLiU</vt:lpstr>
      <vt:lpstr>Arial</vt:lpstr>
      <vt:lpstr>Century Gothic</vt:lpstr>
      <vt:lpstr>Courier</vt:lpstr>
      <vt:lpstr>Courier New</vt:lpstr>
      <vt:lpstr>Helvetica</vt:lpstr>
      <vt:lpstr>Lucida Console</vt:lpstr>
      <vt:lpstr>Marlett</vt:lpstr>
      <vt:lpstr>Monotype Sorts</vt:lpstr>
      <vt:lpstr>Palatino</vt:lpstr>
      <vt:lpstr>StarBats</vt:lpstr>
      <vt:lpstr>Times</vt:lpstr>
      <vt:lpstr>Times New Roman</vt:lpstr>
      <vt:lpstr>Wingdings</vt:lpstr>
      <vt:lpstr>Wingdings 3</vt:lpstr>
      <vt:lpstr>Wisp</vt:lpstr>
      <vt:lpstr>BASIC JAVA PROGRAMMING TUTORIAL</vt:lpstr>
      <vt:lpstr>PowerPoint Presentation</vt:lpstr>
      <vt:lpstr>JDK Editions</vt:lpstr>
      <vt:lpstr>Java isn't C!</vt:lpstr>
      <vt:lpstr>PowerPoint Presentation</vt:lpstr>
      <vt:lpstr>PowerPoint Presentation</vt:lpstr>
      <vt:lpstr>PowerPoint Presentation</vt:lpstr>
      <vt:lpstr>Java Applications and Java … lets</vt:lpstr>
      <vt:lpstr>Write Once, Run Anywhere</vt:lpstr>
      <vt:lpstr>Main OOP Concepts:</vt:lpstr>
      <vt:lpstr>Characteristics of Java</vt:lpstr>
      <vt:lpstr>What is a class?</vt:lpstr>
      <vt:lpstr>Method Declarations</vt:lpstr>
      <vt:lpstr>An example of a class and methods</vt:lpstr>
      <vt:lpstr>PowerPoint Presentation</vt:lpstr>
      <vt:lpstr>A Simple Application</vt:lpstr>
      <vt:lpstr>Running Welcome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PROGRAMING TUTORAIL</dc:title>
  <dc:creator>Arun Yogesh</dc:creator>
  <cp:lastModifiedBy>Arun Yogesh</cp:lastModifiedBy>
  <cp:revision>17</cp:revision>
  <dcterms:created xsi:type="dcterms:W3CDTF">2014-12-09T09:34:21Z</dcterms:created>
  <dcterms:modified xsi:type="dcterms:W3CDTF">2014-12-09T17:16:40Z</dcterms:modified>
</cp:coreProperties>
</file>