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8" r:id="rId1"/>
  </p:sldMasterIdLst>
  <p:sldIdLst>
    <p:sldId id="275" r:id="rId2"/>
    <p:sldId id="273" r:id="rId3"/>
    <p:sldId id="274" r:id="rId4"/>
    <p:sldId id="283" r:id="rId5"/>
    <p:sldId id="276" r:id="rId6"/>
    <p:sldId id="277" r:id="rId7"/>
    <p:sldId id="278" r:id="rId8"/>
    <p:sldId id="279" r:id="rId9"/>
    <p:sldId id="280" r:id="rId10"/>
    <p:sldId id="281" r:id="rId11"/>
    <p:sldId id="282"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998" autoAdjust="0"/>
  </p:normalViewPr>
  <p:slideViewPr>
    <p:cSldViewPr snapToGrid="0">
      <p:cViewPr>
        <p:scale>
          <a:sx n="60" d="100"/>
          <a:sy n="60" d="100"/>
        </p:scale>
        <p:origin x="-1104" y="-27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9133832" y="0"/>
            <a:ext cx="3058168" cy="6858000"/>
          </a:xfrm>
          <a:prstGeom prst="rect">
            <a:avLst/>
          </a:prstGeom>
        </p:spPr>
      </p:pic>
      <p:sp>
        <p:nvSpPr>
          <p:cNvPr id="3" name="Subtitle 2"/>
          <p:cNvSpPr>
            <a:spLocks noGrp="1"/>
          </p:cNvSpPr>
          <p:nvPr>
            <p:ph type="subTitle" idx="1"/>
          </p:nvPr>
        </p:nvSpPr>
        <p:spPr>
          <a:xfrm>
            <a:off x="3251200" y="3581400"/>
            <a:ext cx="52832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3251200" y="1447800"/>
            <a:ext cx="52832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4777318" y="6426202"/>
            <a:ext cx="3759199" cy="126999"/>
          </a:xfrm>
        </p:spPr>
        <p:txBody>
          <a:bodyPr/>
          <a:lstStyle/>
          <a:p>
            <a:fld id="{8FC845A8-A3FB-48ED-85F7-7EA8960D763B}" type="datetimeFigureOut">
              <a:rPr lang="en-US" smtClean="0"/>
              <a:t>12/28/2014</a:t>
            </a:fld>
            <a:endParaRPr lang="en-US"/>
          </a:p>
        </p:txBody>
      </p:sp>
      <p:sp>
        <p:nvSpPr>
          <p:cNvPr id="14" name="Slide Number Placeholder 13"/>
          <p:cNvSpPr>
            <a:spLocks noGrp="1"/>
          </p:cNvSpPr>
          <p:nvPr>
            <p:ph type="sldNum" sz="quarter" idx="11"/>
          </p:nvPr>
        </p:nvSpPr>
        <p:spPr>
          <a:xfrm>
            <a:off x="8553301" y="6400800"/>
            <a:ext cx="609600" cy="152400"/>
          </a:xfrm>
        </p:spPr>
        <p:txBody>
          <a:bodyPr/>
          <a:lstStyle>
            <a:lvl1pPr algn="r">
              <a:defRPr/>
            </a:lvl1pPr>
          </a:lstStyle>
          <a:p>
            <a:fld id="{6E2D2B3B-882E-40F3-A32F-6DD516915044}" type="slidenum">
              <a:rPr lang="en-US" smtClean="0"/>
              <a:pPr/>
              <a:t>‹#›</a:t>
            </a:fld>
            <a:endParaRPr lang="en-US" dirty="0"/>
          </a:p>
        </p:txBody>
      </p:sp>
      <p:sp>
        <p:nvSpPr>
          <p:cNvPr id="15" name="Footer Placeholder 14"/>
          <p:cNvSpPr>
            <a:spLocks noGrp="1"/>
          </p:cNvSpPr>
          <p:nvPr>
            <p:ph type="ftr" sz="quarter" idx="12"/>
          </p:nvPr>
        </p:nvSpPr>
        <p:spPr>
          <a:xfrm>
            <a:off x="4775201" y="6296248"/>
            <a:ext cx="3761316" cy="152400"/>
          </a:xfrm>
        </p:spPr>
        <p:txBody>
          <a:bodyPr/>
          <a:lstStyle/>
          <a:p>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8FC845A8-A3FB-48ED-85F7-7EA8960D763B}" type="datetimeFigureOut">
              <a:rPr lang="en-US" smtClean="0"/>
              <a:t>12/28/2014</a:t>
            </a:fld>
            <a:endParaRPr lang="en-US"/>
          </a:p>
        </p:txBody>
      </p:sp>
      <p:sp>
        <p:nvSpPr>
          <p:cNvPr id="14" name="Slide Number Placeholder 13"/>
          <p:cNvSpPr>
            <a:spLocks noGrp="1"/>
          </p:cNvSpPr>
          <p:nvPr>
            <p:ph type="sldNum" sz="quarter" idx="11"/>
          </p:nvPr>
        </p:nvSpPr>
        <p:spPr/>
        <p:txBody>
          <a:bodyPr/>
          <a:lstStyle/>
          <a:p>
            <a:fld id="{D763CDB9-AB4B-4936-A88A-A08B956D8381}"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8FC845A8-A3FB-48ED-85F7-7EA8960D763B}" type="datetimeFigureOut">
              <a:rPr lang="en-US" smtClean="0"/>
              <a:t>12/28/2014</a:t>
            </a:fld>
            <a:endParaRPr lang="en-US"/>
          </a:p>
        </p:txBody>
      </p:sp>
      <p:sp>
        <p:nvSpPr>
          <p:cNvPr id="14" name="Slide Number Placeholder 13"/>
          <p:cNvSpPr>
            <a:spLocks noGrp="1"/>
          </p:cNvSpPr>
          <p:nvPr>
            <p:ph type="sldNum" sz="quarter" idx="11"/>
          </p:nvPr>
        </p:nvSpPr>
        <p:spPr/>
        <p:txBody>
          <a:bodyPr/>
          <a:lstStyle/>
          <a:p>
            <a:fld id="{D763CDB9-AB4B-4936-A88A-A08B956D8381}"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457201"/>
            <a:ext cx="4876800" cy="5714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8FC845A8-A3FB-48ED-85F7-7EA8960D763B}" type="datetimeFigureOut">
              <a:rPr lang="en-US" smtClean="0"/>
              <a:t>12/28/2014</a:t>
            </a:fld>
            <a:endParaRPr lang="en-US"/>
          </a:p>
        </p:txBody>
      </p:sp>
      <p:sp>
        <p:nvSpPr>
          <p:cNvPr id="11" name="Slide Number Placeholder 10"/>
          <p:cNvSpPr>
            <a:spLocks noGrp="1"/>
          </p:cNvSpPr>
          <p:nvPr>
            <p:ph type="sldNum" sz="quarter" idx="11"/>
          </p:nvPr>
        </p:nvSpPr>
        <p:spPr/>
        <p:txBody>
          <a:bodyPr/>
          <a:lstStyle/>
          <a:p>
            <a:fld id="{D763CDB9-AB4B-4936-A88A-A08B956D8381}" type="slidenum">
              <a:rPr lang="en-US" smtClean="0"/>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9144000" y="0"/>
            <a:ext cx="3058168" cy="6858000"/>
          </a:xfrm>
          <a:prstGeom prst="rect">
            <a:avLst/>
          </a:prstGeom>
        </p:spPr>
      </p:pic>
      <p:sp>
        <p:nvSpPr>
          <p:cNvPr id="12" name="Date Placeholder 11"/>
          <p:cNvSpPr>
            <a:spLocks noGrp="1"/>
          </p:cNvSpPr>
          <p:nvPr>
            <p:ph type="dt" sz="half" idx="10"/>
          </p:nvPr>
        </p:nvSpPr>
        <p:spPr>
          <a:xfrm>
            <a:off x="1119718" y="6426202"/>
            <a:ext cx="3759199" cy="126999"/>
          </a:xfrm>
        </p:spPr>
        <p:txBody>
          <a:bodyPr/>
          <a:lstStyle/>
          <a:p>
            <a:fld id="{8FC845A8-A3FB-48ED-85F7-7EA8960D763B}" type="datetimeFigureOut">
              <a:rPr lang="en-US" smtClean="0"/>
              <a:t>12/28/2014</a:t>
            </a:fld>
            <a:endParaRPr lang="en-US"/>
          </a:p>
        </p:txBody>
      </p:sp>
      <p:sp>
        <p:nvSpPr>
          <p:cNvPr id="13" name="Slide Number Placeholder 12"/>
          <p:cNvSpPr>
            <a:spLocks noGrp="1"/>
          </p:cNvSpPr>
          <p:nvPr>
            <p:ph type="sldNum" sz="quarter" idx="11"/>
          </p:nvPr>
        </p:nvSpPr>
        <p:spPr>
          <a:xfrm>
            <a:off x="5488517" y="6400800"/>
            <a:ext cx="711200" cy="152400"/>
          </a:xfrm>
        </p:spPr>
        <p:txBody>
          <a:bodyPr/>
          <a:lstStyle/>
          <a:p>
            <a:fld id="{D763CDB9-AB4B-4936-A88A-A08B956D8381}" type="slidenum">
              <a:rPr lang="en-US" smtClean="0"/>
              <a:t>‹#›</a:t>
            </a:fld>
            <a:endParaRPr lang="en-US"/>
          </a:p>
        </p:txBody>
      </p:sp>
      <p:sp>
        <p:nvSpPr>
          <p:cNvPr id="14" name="Footer Placeholder 13"/>
          <p:cNvSpPr>
            <a:spLocks noGrp="1"/>
          </p:cNvSpPr>
          <p:nvPr>
            <p:ph type="ftr" sz="quarter" idx="12"/>
          </p:nvPr>
        </p:nvSpPr>
        <p:spPr>
          <a:xfrm>
            <a:off x="1117601" y="6296248"/>
            <a:ext cx="3761316" cy="152400"/>
          </a:xfrm>
        </p:spPr>
        <p:txBody>
          <a:bodyPr/>
          <a:lstStyle/>
          <a:p>
            <a:endParaRPr lang="en-US"/>
          </a:p>
        </p:txBody>
      </p:sp>
      <p:sp>
        <p:nvSpPr>
          <p:cNvPr id="15" name="Title 14"/>
          <p:cNvSpPr>
            <a:spLocks noGrp="1"/>
          </p:cNvSpPr>
          <p:nvPr>
            <p:ph type="title"/>
          </p:nvPr>
        </p:nvSpPr>
        <p:spPr>
          <a:xfrm>
            <a:off x="609600" y="1828800"/>
            <a:ext cx="42672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609601" y="3578225"/>
            <a:ext cx="4267527"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3429000"/>
            <a:ext cx="41656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9600" y="457200"/>
            <a:ext cx="41656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6502400" y="457201"/>
            <a:ext cx="37592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8FC845A8-A3FB-48ED-85F7-7EA8960D763B}" type="datetimeFigureOut">
              <a:rPr lang="en-US" smtClean="0"/>
              <a:t>12/28/2014</a:t>
            </a:fld>
            <a:endParaRPr lang="en-US"/>
          </a:p>
        </p:txBody>
      </p:sp>
      <p:sp>
        <p:nvSpPr>
          <p:cNvPr id="13" name="Slide Number Placeholder 12"/>
          <p:cNvSpPr>
            <a:spLocks noGrp="1"/>
          </p:cNvSpPr>
          <p:nvPr>
            <p:ph type="sldNum" sz="quarter" idx="11"/>
          </p:nvPr>
        </p:nvSpPr>
        <p:spPr/>
        <p:txBody>
          <a:bodyPr/>
          <a:lstStyle/>
          <a:p>
            <a:fld id="{D763CDB9-AB4B-4936-A88A-A08B956D8381}"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275238"/>
            <a:ext cx="47752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675288"/>
            <a:ext cx="47752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609599" y="3429000"/>
            <a:ext cx="47752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9599" y="3840162"/>
            <a:ext cx="47752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6502400" y="457201"/>
            <a:ext cx="37592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8FC845A8-A3FB-48ED-85F7-7EA8960D763B}" type="datetimeFigureOut">
              <a:rPr lang="en-US" smtClean="0"/>
              <a:t>12/28/2014</a:t>
            </a:fld>
            <a:endParaRPr lang="en-US"/>
          </a:p>
        </p:txBody>
      </p:sp>
      <p:sp>
        <p:nvSpPr>
          <p:cNvPr id="14" name="Slide Number Placeholder 13"/>
          <p:cNvSpPr>
            <a:spLocks noGrp="1"/>
          </p:cNvSpPr>
          <p:nvPr>
            <p:ph type="sldNum" sz="quarter" idx="11"/>
          </p:nvPr>
        </p:nvSpPr>
        <p:spPr/>
        <p:txBody>
          <a:bodyPr/>
          <a:lstStyle/>
          <a:p>
            <a:fld id="{D763CDB9-AB4B-4936-A88A-A08B956D8381}"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978400" y="457200"/>
            <a:ext cx="52832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8FC845A8-A3FB-48ED-85F7-7EA8960D763B}" type="datetimeFigureOut">
              <a:rPr lang="en-US" smtClean="0"/>
              <a:t>12/28/2014</a:t>
            </a:fld>
            <a:endParaRPr lang="en-US"/>
          </a:p>
        </p:txBody>
      </p:sp>
      <p:sp>
        <p:nvSpPr>
          <p:cNvPr id="10" name="Slide Number Placeholder 9"/>
          <p:cNvSpPr>
            <a:spLocks noGrp="1"/>
          </p:cNvSpPr>
          <p:nvPr>
            <p:ph type="sldNum" sz="quarter" idx="11"/>
          </p:nvPr>
        </p:nvSpPr>
        <p:spPr/>
        <p:txBody>
          <a:bodyPr/>
          <a:lstStyle/>
          <a:p>
            <a:fld id="{D763CDB9-AB4B-4936-A88A-A08B956D8381}" type="slidenum">
              <a:rPr lang="en-US" smtClean="0"/>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8FC845A8-A3FB-48ED-85F7-7EA8960D763B}" type="datetimeFigureOut">
              <a:rPr lang="en-US" smtClean="0"/>
              <a:t>12/28/2014</a:t>
            </a:fld>
            <a:endParaRPr lang="en-US"/>
          </a:p>
        </p:txBody>
      </p:sp>
      <p:sp>
        <p:nvSpPr>
          <p:cNvPr id="9" name="Slide Number Placeholder 8"/>
          <p:cNvSpPr>
            <a:spLocks noGrp="1"/>
          </p:cNvSpPr>
          <p:nvPr>
            <p:ph type="sldNum" sz="quarter" idx="11"/>
          </p:nvPr>
        </p:nvSpPr>
        <p:spPr/>
        <p:txBody>
          <a:bodyPr/>
          <a:lstStyle/>
          <a:p>
            <a:fld id="{D763CDB9-AB4B-4936-A88A-A08B956D8381}"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08800" y="1676401"/>
            <a:ext cx="33528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06400" y="1676400"/>
            <a:ext cx="6266688"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7315200" y="3552372"/>
            <a:ext cx="29464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8FC845A8-A3FB-48ED-85F7-7EA8960D763B}" type="datetimeFigureOut">
              <a:rPr lang="en-US" smtClean="0"/>
              <a:t>12/28/2014</a:t>
            </a:fld>
            <a:endParaRPr lang="en-US"/>
          </a:p>
        </p:txBody>
      </p:sp>
      <p:sp>
        <p:nvSpPr>
          <p:cNvPr id="16" name="Slide Number Placeholder 15"/>
          <p:cNvSpPr>
            <a:spLocks noGrp="1"/>
          </p:cNvSpPr>
          <p:nvPr>
            <p:ph type="sldNum" sz="quarter" idx="11"/>
          </p:nvPr>
        </p:nvSpPr>
        <p:spPr/>
        <p:txBody>
          <a:bodyPr/>
          <a:lstStyle/>
          <a:p>
            <a:fld id="{6E2D2B3B-882E-40F3-A32F-6DD516915044}"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06401" y="1676400"/>
            <a:ext cx="6262623"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6908800" y="1676400"/>
            <a:ext cx="33528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7315200" y="3552372"/>
            <a:ext cx="29464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8FC845A8-A3FB-48ED-85F7-7EA8960D763B}" type="datetimeFigureOut">
              <a:rPr lang="en-US" smtClean="0"/>
              <a:t>12/28/2014</a:t>
            </a:fld>
            <a:endParaRPr lang="en-US"/>
          </a:p>
        </p:txBody>
      </p:sp>
      <p:sp>
        <p:nvSpPr>
          <p:cNvPr id="17" name="Slide Number Placeholder 16"/>
          <p:cNvSpPr>
            <a:spLocks noGrp="1"/>
          </p:cNvSpPr>
          <p:nvPr>
            <p:ph type="sldNum" sz="quarter" idx="11"/>
          </p:nvPr>
        </p:nvSpPr>
        <p:spPr/>
        <p:txBody>
          <a:bodyPr/>
          <a:lstStyle/>
          <a:p>
            <a:fld id="{D763CDB9-AB4B-4936-A88A-A08B956D8381}"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11764925" y="0"/>
            <a:ext cx="427076" cy="6858000"/>
          </a:xfrm>
          <a:prstGeom prst="rect">
            <a:avLst/>
          </a:prstGeom>
        </p:spPr>
      </p:pic>
      <p:sp>
        <p:nvSpPr>
          <p:cNvPr id="2" name="Title Placeholder 1"/>
          <p:cNvSpPr>
            <a:spLocks noGrp="1"/>
          </p:cNvSpPr>
          <p:nvPr>
            <p:ph type="title"/>
          </p:nvPr>
        </p:nvSpPr>
        <p:spPr>
          <a:xfrm>
            <a:off x="6502400" y="457200"/>
            <a:ext cx="3759200" cy="5715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457201"/>
            <a:ext cx="4876800" cy="5714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10363200" y="6400800"/>
            <a:ext cx="7112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D763CDB9-AB4B-4936-A88A-A08B956D8381}" type="slidenum">
              <a:rPr lang="en-US" smtClean="0"/>
              <a:t>‹#›</a:t>
            </a:fld>
            <a:endParaRPr lang="en-US"/>
          </a:p>
        </p:txBody>
      </p:sp>
      <p:sp>
        <p:nvSpPr>
          <p:cNvPr id="9" name="Date Placeholder 8"/>
          <p:cNvSpPr>
            <a:spLocks noGrp="1"/>
          </p:cNvSpPr>
          <p:nvPr>
            <p:ph type="dt" sz="half" idx="2"/>
          </p:nvPr>
        </p:nvSpPr>
        <p:spPr>
          <a:xfrm>
            <a:off x="6502402" y="6426202"/>
            <a:ext cx="37591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8FC845A8-A3FB-48ED-85F7-7EA8960D763B}" type="datetimeFigureOut">
              <a:rPr lang="en-US" smtClean="0"/>
              <a:t>12/28/2014</a:t>
            </a:fld>
            <a:endParaRPr lang="en-US"/>
          </a:p>
        </p:txBody>
      </p:sp>
      <p:sp>
        <p:nvSpPr>
          <p:cNvPr id="10" name="Footer Placeholder 9"/>
          <p:cNvSpPr>
            <a:spLocks noGrp="1"/>
          </p:cNvSpPr>
          <p:nvPr>
            <p:ph type="ftr" sz="quarter" idx="3"/>
          </p:nvPr>
        </p:nvSpPr>
        <p:spPr>
          <a:xfrm>
            <a:off x="6500285" y="6296248"/>
            <a:ext cx="3761316" cy="152400"/>
          </a:xfrm>
          <a:prstGeom prst="rect">
            <a:avLst/>
          </a:prstGeom>
        </p:spPr>
        <p:txBody>
          <a:bodyPr vert="horz" lIns="91440" tIns="45720" rIns="91440" bIns="45720" rtlCol="0" anchor="b"/>
          <a:lstStyle>
            <a:lvl1pPr algn="r">
              <a:defRPr sz="1050">
                <a:solidFill>
                  <a:schemeClr val="tx1"/>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playppt.com" TargetMode="Externa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57028" y="720269"/>
            <a:ext cx="9084538" cy="3170099"/>
          </a:xfrm>
          <a:prstGeom prst="rect">
            <a:avLst/>
          </a:prstGeom>
          <a:noFill/>
        </p:spPr>
        <p:txBody>
          <a:bodyPr wrap="none" rtlCol="0">
            <a:spAutoFit/>
          </a:bodyPr>
          <a:lstStyle/>
          <a:p>
            <a:r>
              <a:rPr lang="en-US" sz="10000" dirty="0">
                <a:latin typeface="Adobe Caslon Pro Bold"/>
                <a:cs typeface="Adobe Caslon Pro Bold"/>
              </a:rPr>
              <a:t>Ethical Hacking</a:t>
            </a:r>
          </a:p>
          <a:p>
            <a:endParaRPr lang="en-US" sz="10000" dirty="0">
              <a:latin typeface="Adobe Caslon Pro Bold"/>
              <a:cs typeface="Adobe Caslon Pro Bold"/>
            </a:endParaRPr>
          </a:p>
        </p:txBody>
      </p:sp>
      <p:pic>
        <p:nvPicPr>
          <p:cNvPr id="3" name="Picture 2" descr="Ethical-Hacking1-370x185.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2094" y="2177167"/>
            <a:ext cx="5714406" cy="2857203"/>
          </a:xfrm>
          <a:prstGeom prst="rect">
            <a:avLst/>
          </a:prstGeom>
        </p:spPr>
      </p:pic>
      <p:pic>
        <p:nvPicPr>
          <p:cNvPr id="4" name="Picture 3" descr="pptlogo.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63580" y="5385300"/>
            <a:ext cx="3071433" cy="687635"/>
          </a:xfrm>
          <a:prstGeom prst="rect">
            <a:avLst/>
          </a:prstGeom>
        </p:spPr>
      </p:pic>
    </p:spTree>
    <p:extLst>
      <p:ext uri="{BB962C8B-B14F-4D97-AF65-F5344CB8AC3E}">
        <p14:creationId xmlns:p14="http://schemas.microsoft.com/office/powerpoint/2010/main" val="2150903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buNone/>
            </a:pPr>
            <a:r>
              <a:rPr lang="en-US" sz="2500" dirty="0">
                <a:latin typeface="Times New Roman" panose="02020603050405020304" pitchFamily="18" charset="0"/>
                <a:cs typeface="Times New Roman" panose="02020603050405020304" pitchFamily="18" charset="0"/>
              </a:rPr>
              <a:t>So first you should be very patient with this and try not to do anything too stupid and get yourself in trouble. Keep in mind that this does not come instantly, it comes over years of </a:t>
            </a:r>
            <a:r>
              <a:rPr lang="en-US" sz="2500" dirty="0" smtClean="0">
                <a:latin typeface="Times New Roman" panose="02020603050405020304" pitchFamily="18" charset="0"/>
                <a:cs typeface="Times New Roman" panose="02020603050405020304" pitchFamily="18" charset="0"/>
              </a:rPr>
              <a:t>practice.</a:t>
            </a:r>
          </a:p>
          <a:p>
            <a:r>
              <a:rPr lang="en-US" sz="2500" dirty="0">
                <a:latin typeface="Times New Roman" panose="02020603050405020304" pitchFamily="18" charset="0"/>
                <a:cs typeface="Times New Roman" panose="02020603050405020304" pitchFamily="18" charset="0"/>
              </a:rPr>
              <a:t>Learn how to </a:t>
            </a:r>
            <a:r>
              <a:rPr lang="en-US" sz="2500" dirty="0" smtClean="0">
                <a:latin typeface="Times New Roman" panose="02020603050405020304" pitchFamily="18" charset="0"/>
                <a:cs typeface="Times New Roman" panose="02020603050405020304" pitchFamily="18" charset="0"/>
              </a:rPr>
              <a:t>code</a:t>
            </a:r>
          </a:p>
          <a:p>
            <a:r>
              <a:rPr lang="en-US" sz="2500" dirty="0" smtClean="0">
                <a:latin typeface="Times New Roman" panose="02020603050405020304" pitchFamily="18" charset="0"/>
                <a:cs typeface="Times New Roman" panose="02020603050405020304" pitchFamily="18" charset="0"/>
              </a:rPr>
              <a:t>Learn </a:t>
            </a:r>
            <a:r>
              <a:rPr lang="en-US" sz="2500" dirty="0">
                <a:latin typeface="Times New Roman" panose="02020603050405020304" pitchFamily="18" charset="0"/>
                <a:cs typeface="Times New Roman" panose="02020603050405020304" pitchFamily="18" charset="0"/>
              </a:rPr>
              <a:t>how to use the command </a:t>
            </a:r>
            <a:r>
              <a:rPr lang="en-US" sz="2500" dirty="0" smtClean="0">
                <a:latin typeface="Times New Roman" panose="02020603050405020304" pitchFamily="18" charset="0"/>
                <a:cs typeface="Times New Roman" panose="02020603050405020304" pitchFamily="18" charset="0"/>
              </a:rPr>
              <a:t>prompt</a:t>
            </a:r>
          </a:p>
          <a:p>
            <a:r>
              <a:rPr lang="en-US" sz="2500" dirty="0">
                <a:latin typeface="Times New Roman" panose="02020603050405020304" pitchFamily="18" charset="0"/>
                <a:cs typeface="Times New Roman" panose="02020603050405020304" pitchFamily="18" charset="0"/>
              </a:rPr>
              <a:t>Act like a hacker</a:t>
            </a:r>
          </a:p>
          <a:p>
            <a:r>
              <a:rPr lang="en-US" sz="2500" dirty="0">
                <a:latin typeface="Times New Roman" panose="02020603050405020304" pitchFamily="18" charset="0"/>
                <a:cs typeface="Times New Roman" panose="02020603050405020304" pitchFamily="18" charset="0"/>
              </a:rPr>
              <a:t>When you learn how to program, the best thing to hack is </a:t>
            </a:r>
            <a:r>
              <a:rPr lang="en-US" sz="2500" dirty="0" smtClean="0">
                <a:latin typeface="Times New Roman" panose="02020603050405020304" pitchFamily="18" charset="0"/>
                <a:cs typeface="Times New Roman" panose="02020603050405020304" pitchFamily="18" charset="0"/>
              </a:rPr>
              <a:t>yourself</a:t>
            </a:r>
          </a:p>
          <a:p>
            <a:r>
              <a:rPr lang="en-US" sz="2500" dirty="0">
                <a:latin typeface="Times New Roman" panose="02020603050405020304" pitchFamily="18" charset="0"/>
                <a:cs typeface="Times New Roman" panose="02020603050405020304" pitchFamily="18" charset="0"/>
              </a:rPr>
              <a:t>Communicate with other hackers</a:t>
            </a:r>
            <a:endParaRPr lang="en-US" sz="2500" dirty="0"/>
          </a:p>
        </p:txBody>
      </p:sp>
      <p:sp>
        <p:nvSpPr>
          <p:cNvPr id="2" name="Title 1"/>
          <p:cNvSpPr>
            <a:spLocks noGrp="1"/>
          </p:cNvSpPr>
          <p:nvPr>
            <p:ph type="title"/>
          </p:nvPr>
        </p:nvSpPr>
        <p:spPr>
          <a:xfrm>
            <a:off x="6502400" y="457200"/>
            <a:ext cx="4281214" cy="5715000"/>
          </a:xfrm>
        </p:spPr>
        <p:txBody>
          <a:bodyPr>
            <a:noAutofit/>
          </a:bodyPr>
          <a:lstStyle/>
          <a:p>
            <a:pPr algn="ctr"/>
            <a:r>
              <a:rPr lang="en-US" sz="7500" dirty="0">
                <a:latin typeface="Times New Roman" panose="02020603050405020304" pitchFamily="18" charset="0"/>
                <a:cs typeface="Times New Roman" panose="02020603050405020304" pitchFamily="18" charset="0"/>
              </a:rPr>
              <a:t>How to Do Ethical </a:t>
            </a:r>
            <a:r>
              <a:rPr lang="en-US" sz="7500" dirty="0" smtClean="0">
                <a:latin typeface="Times New Roman" panose="02020603050405020304" pitchFamily="18" charset="0"/>
                <a:cs typeface="Times New Roman" panose="02020603050405020304" pitchFamily="18" charset="0"/>
              </a:rPr>
              <a:t>Hacking?</a:t>
            </a:r>
            <a:endParaRPr lang="en-US" sz="7500" dirty="0"/>
          </a:p>
        </p:txBody>
      </p:sp>
      <p:pic>
        <p:nvPicPr>
          <p:cNvPr id="5" name="Picture 4" descr="pptlog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00242" y="5959787"/>
            <a:ext cx="2619247" cy="586399"/>
          </a:xfrm>
          <a:prstGeom prst="rect">
            <a:avLst/>
          </a:prstGeom>
        </p:spPr>
      </p:pic>
    </p:spTree>
    <p:extLst>
      <p:ext uri="{BB962C8B-B14F-4D97-AF65-F5344CB8AC3E}">
        <p14:creationId xmlns:p14="http://schemas.microsoft.com/office/powerpoint/2010/main" val="1057978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fontAlgn="base"/>
            <a:r>
              <a:rPr lang="en-US" sz="2100" dirty="0" smtClean="0">
                <a:latin typeface="Times New Roman" panose="02020603050405020304" pitchFamily="18" charset="0"/>
                <a:cs typeface="Times New Roman" panose="02020603050405020304" pitchFamily="18" charset="0"/>
              </a:rPr>
              <a:t>The </a:t>
            </a:r>
            <a:r>
              <a:rPr lang="en-US" sz="2100" dirty="0">
                <a:latin typeface="Times New Roman" panose="02020603050405020304" pitchFamily="18" charset="0"/>
                <a:cs typeface="Times New Roman" panose="02020603050405020304" pitchFamily="18" charset="0"/>
              </a:rPr>
              <a:t>websites and internet networks are being secured now days in many e-businesses.</a:t>
            </a:r>
          </a:p>
          <a:p>
            <a:pPr fontAlgn="base"/>
            <a:r>
              <a:rPr lang="en-US" sz="2100" dirty="0" smtClean="0">
                <a:latin typeface="Times New Roman" panose="02020603050405020304" pitchFamily="18" charset="0"/>
                <a:cs typeface="Times New Roman" panose="02020603050405020304" pitchFamily="18" charset="0"/>
              </a:rPr>
              <a:t>As </a:t>
            </a:r>
            <a:r>
              <a:rPr lang="en-US" sz="2100" dirty="0">
                <a:latin typeface="Times New Roman" panose="02020603050405020304" pitchFamily="18" charset="0"/>
                <a:cs typeface="Times New Roman" panose="02020603050405020304" pitchFamily="18" charset="0"/>
              </a:rPr>
              <a:t>the customers are suspicious in trusting the organizations on behalf of their personal credit cards and </a:t>
            </a:r>
            <a:r>
              <a:rPr lang="en-US" sz="2100" dirty="0" smtClean="0">
                <a:latin typeface="Times New Roman" panose="02020603050405020304" pitchFamily="18" charset="0"/>
                <a:cs typeface="Times New Roman" panose="02020603050405020304" pitchFamily="18" charset="0"/>
              </a:rPr>
              <a:t>information, </a:t>
            </a:r>
            <a:r>
              <a:rPr lang="en-US" sz="2100" dirty="0">
                <a:latin typeface="Times New Roman" panose="02020603050405020304" pitchFamily="18" charset="0"/>
                <a:cs typeface="Times New Roman" panose="02020603050405020304" pitchFamily="18" charset="0"/>
              </a:rPr>
              <a:t>the organization professional are considering the future works. </a:t>
            </a:r>
          </a:p>
          <a:p>
            <a:pPr fontAlgn="base"/>
            <a:r>
              <a:rPr lang="en-US" sz="2100" dirty="0">
                <a:latin typeface="Times New Roman" panose="02020603050405020304" pitchFamily="18" charset="0"/>
                <a:cs typeface="Times New Roman" panose="02020603050405020304" pitchFamily="18" charset="0"/>
              </a:rPr>
              <a:t>Recommendations also included for the future analysis of the ethical hacking. The information of the trusted customers and other users should be secured from the hackers and other </a:t>
            </a:r>
            <a:r>
              <a:rPr lang="en-US" sz="2100" dirty="0" smtClean="0">
                <a:latin typeface="Times New Roman" panose="02020603050405020304" pitchFamily="18" charset="0"/>
                <a:cs typeface="Times New Roman" panose="02020603050405020304" pitchFamily="18" charset="0"/>
              </a:rPr>
              <a:t>attacks.</a:t>
            </a:r>
            <a:endParaRPr lang="en-US" sz="2100" dirty="0">
              <a:latin typeface="Times New Roman" panose="02020603050405020304" pitchFamily="18" charset="0"/>
              <a:cs typeface="Times New Roman" panose="02020603050405020304" pitchFamily="18" charset="0"/>
            </a:endParaRPr>
          </a:p>
          <a:p>
            <a:pPr fontAlgn="base"/>
            <a:r>
              <a:rPr lang="en-US" sz="2100" dirty="0">
                <a:latin typeface="Times New Roman" panose="02020603050405020304" pitchFamily="18" charset="0"/>
                <a:cs typeface="Times New Roman" panose="02020603050405020304" pitchFamily="18" charset="0"/>
              </a:rPr>
              <a:t>The detection and prevention of the attacks of ethical hacking and its trend makes the future work efficient</a:t>
            </a:r>
            <a:r>
              <a:rPr lang="en-US" sz="2100" dirty="0" smtClean="0">
                <a:latin typeface="Times New Roman" panose="02020603050405020304" pitchFamily="18" charset="0"/>
                <a:cs typeface="Times New Roman" panose="02020603050405020304" pitchFamily="18" charset="0"/>
              </a:rPr>
              <a:t>.</a:t>
            </a:r>
            <a:endParaRPr lang="en-US" sz="21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5533693" y="457200"/>
            <a:ext cx="6022427" cy="5715000"/>
          </a:xfrm>
        </p:spPr>
        <p:txBody>
          <a:bodyPr>
            <a:normAutofit/>
          </a:bodyPr>
          <a:lstStyle/>
          <a:p>
            <a:pPr algn="ctr"/>
            <a:r>
              <a:rPr lang="en-US" sz="6000" dirty="0">
                <a:latin typeface="Times New Roman" panose="02020603050405020304" pitchFamily="18" charset="0"/>
                <a:cs typeface="Times New Roman" panose="02020603050405020304" pitchFamily="18" charset="0"/>
              </a:rPr>
              <a:t>Future W</a:t>
            </a:r>
            <a:r>
              <a:rPr lang="en-US" sz="6000" dirty="0" smtClean="0">
                <a:latin typeface="Times New Roman" panose="02020603050405020304" pitchFamily="18" charset="0"/>
                <a:cs typeface="Times New Roman" panose="02020603050405020304" pitchFamily="18" charset="0"/>
              </a:rPr>
              <a:t>orks </a:t>
            </a:r>
            <a:r>
              <a:rPr lang="en-US" sz="6000" dirty="0">
                <a:latin typeface="Times New Roman" panose="02020603050405020304" pitchFamily="18" charset="0"/>
                <a:cs typeface="Times New Roman" panose="02020603050405020304" pitchFamily="18" charset="0"/>
              </a:rPr>
              <a:t>with </a:t>
            </a:r>
            <a:r>
              <a:rPr lang="en-US" sz="6000" dirty="0" smtClean="0">
                <a:latin typeface="Times New Roman" panose="02020603050405020304" pitchFamily="18" charset="0"/>
                <a:cs typeface="Times New Roman" panose="02020603050405020304" pitchFamily="18" charset="0"/>
              </a:rPr>
              <a:t>Recommendations</a:t>
            </a:r>
            <a:endParaRPr lang="en-US" sz="6000" dirty="0"/>
          </a:p>
        </p:txBody>
      </p:sp>
      <p:pic>
        <p:nvPicPr>
          <p:cNvPr id="4" name="Picture 3" descr="pptlog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31774" y="5959787"/>
            <a:ext cx="2619247" cy="586399"/>
          </a:xfrm>
          <a:prstGeom prst="rect">
            <a:avLst/>
          </a:prstGeom>
        </p:spPr>
      </p:pic>
    </p:spTree>
    <p:extLst>
      <p:ext uri="{BB962C8B-B14F-4D97-AF65-F5344CB8AC3E}">
        <p14:creationId xmlns:p14="http://schemas.microsoft.com/office/powerpoint/2010/main" val="3812884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98964" y="443057"/>
            <a:ext cx="7389200" cy="1569660"/>
          </a:xfrm>
          <a:prstGeom prst="rect">
            <a:avLst/>
          </a:prstGeom>
          <a:noFill/>
        </p:spPr>
        <p:txBody>
          <a:bodyPr wrap="square" rtlCol="0">
            <a:spAutoFit/>
          </a:bodyPr>
          <a:lstStyle/>
          <a:p>
            <a:r>
              <a:rPr lang="en-US" sz="9600" dirty="0" smtClean="0">
                <a:latin typeface="Times New Roman" panose="02020603050405020304" pitchFamily="18" charset="0"/>
                <a:cs typeface="Times New Roman" panose="02020603050405020304" pitchFamily="18" charset="0"/>
              </a:rPr>
              <a:t>THANK YOU</a:t>
            </a:r>
            <a:endParaRPr lang="en-US" sz="9600" dirty="0">
              <a:latin typeface="Times New Roman" panose="02020603050405020304" pitchFamily="18" charset="0"/>
              <a:cs typeface="Times New Roman" panose="02020603050405020304" pitchFamily="18" charset="0"/>
            </a:endParaRPr>
          </a:p>
        </p:txBody>
      </p:sp>
      <p:pic>
        <p:nvPicPr>
          <p:cNvPr id="3" name="Picture 2" descr="pptlog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01134" y="2843617"/>
            <a:ext cx="3202717" cy="717026"/>
          </a:xfrm>
          <a:prstGeom prst="rect">
            <a:avLst/>
          </a:prstGeom>
        </p:spPr>
      </p:pic>
      <p:sp>
        <p:nvSpPr>
          <p:cNvPr id="4" name="TextBox 3"/>
          <p:cNvSpPr txBox="1"/>
          <p:nvPr/>
        </p:nvSpPr>
        <p:spPr>
          <a:xfrm>
            <a:off x="5049918" y="3960973"/>
            <a:ext cx="2105151" cy="369332"/>
          </a:xfrm>
          <a:prstGeom prst="rect">
            <a:avLst/>
          </a:prstGeom>
          <a:noFill/>
        </p:spPr>
        <p:txBody>
          <a:bodyPr wrap="none" rtlCol="0">
            <a:spAutoFit/>
          </a:bodyPr>
          <a:lstStyle/>
          <a:p>
            <a:r>
              <a:rPr lang="en-US" dirty="0" smtClean="0">
                <a:hlinkClick r:id="rId3"/>
              </a:rPr>
              <a:t>www.playppt.com</a:t>
            </a:r>
            <a:r>
              <a:rPr lang="en-US" dirty="0" smtClean="0"/>
              <a:t> </a:t>
            </a:r>
            <a:endParaRPr lang="en-US" dirty="0"/>
          </a:p>
        </p:txBody>
      </p:sp>
    </p:spTree>
    <p:extLst>
      <p:ext uri="{BB962C8B-B14F-4D97-AF65-F5344CB8AC3E}">
        <p14:creationId xmlns:p14="http://schemas.microsoft.com/office/powerpoint/2010/main" val="808332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500" dirty="0">
                <a:latin typeface="Times New Roman" panose="02020603050405020304" pitchFamily="18" charset="0"/>
                <a:cs typeface="Times New Roman" panose="02020603050405020304" pitchFamily="18" charset="0"/>
              </a:rPr>
              <a:t>Ethical hacking </a:t>
            </a:r>
            <a:r>
              <a:rPr lang="en-US" sz="2500" dirty="0" smtClean="0">
                <a:latin typeface="Times New Roman" panose="02020603050405020304" pitchFamily="18" charset="0"/>
                <a:cs typeface="Times New Roman" panose="02020603050405020304" pitchFamily="18" charset="0"/>
              </a:rPr>
              <a:t>are </a:t>
            </a:r>
            <a:r>
              <a:rPr lang="en-US" sz="2500" dirty="0">
                <a:latin typeface="Times New Roman" panose="02020603050405020304" pitchFamily="18" charset="0"/>
                <a:cs typeface="Times New Roman" panose="02020603050405020304" pitchFamily="18" charset="0"/>
              </a:rPr>
              <a:t>terms used to describe hacking performed by a company or individual to help identify potential threats on a computer or network. </a:t>
            </a:r>
          </a:p>
          <a:p>
            <a:r>
              <a:rPr lang="en-US" sz="2500" dirty="0">
                <a:latin typeface="Times New Roman" panose="02020603050405020304" pitchFamily="18" charset="0"/>
                <a:cs typeface="Times New Roman" panose="02020603050405020304" pitchFamily="18" charset="0"/>
              </a:rPr>
              <a:t>An ethical hacker attempts to bypass way past the system security and search for any weak points that could be exploited by malicious hackers. </a:t>
            </a:r>
          </a:p>
          <a:p>
            <a:r>
              <a:rPr lang="en-US" sz="2500" dirty="0">
                <a:latin typeface="Times New Roman" panose="02020603050405020304" pitchFamily="18" charset="0"/>
                <a:cs typeface="Times New Roman" panose="02020603050405020304" pitchFamily="18" charset="0"/>
              </a:rPr>
              <a:t>This information is then used by the organization to improve the system security, in an effort to minimize or eliminate, any potential attacks</a:t>
            </a:r>
            <a:r>
              <a:rPr lang="en-US" sz="2500" dirty="0" smtClean="0">
                <a:latin typeface="Times New Roman" panose="02020603050405020304" pitchFamily="18" charset="0"/>
                <a:cs typeface="Times New Roman" panose="02020603050405020304" pitchFamily="18" charset="0"/>
              </a:rPr>
              <a:t>.</a:t>
            </a:r>
            <a:endParaRPr lang="en-US" sz="25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6502399" y="457200"/>
            <a:ext cx="4107793" cy="5715000"/>
          </a:xfrm>
        </p:spPr>
        <p:txBody>
          <a:bodyPr>
            <a:normAutofit/>
          </a:bodyPr>
          <a:lstStyle/>
          <a:p>
            <a:pPr algn="ctr"/>
            <a:r>
              <a:rPr lang="en-US" sz="7500" dirty="0">
                <a:latin typeface="Times New Roman" panose="02020603050405020304" pitchFamily="18" charset="0"/>
                <a:cs typeface="Times New Roman" panose="02020603050405020304" pitchFamily="18" charset="0"/>
              </a:rPr>
              <a:t>What is Ethical Hacking?</a:t>
            </a:r>
            <a:endParaRPr lang="en-US" sz="7500" dirty="0"/>
          </a:p>
        </p:txBody>
      </p:sp>
      <p:pic>
        <p:nvPicPr>
          <p:cNvPr id="4" name="Picture 3" descr="pptlog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84484" y="5959787"/>
            <a:ext cx="2619247" cy="586399"/>
          </a:xfrm>
          <a:prstGeom prst="rect">
            <a:avLst/>
          </a:prstGeom>
        </p:spPr>
      </p:pic>
    </p:spTree>
    <p:extLst>
      <p:ext uri="{BB962C8B-B14F-4D97-AF65-F5344CB8AC3E}">
        <p14:creationId xmlns:p14="http://schemas.microsoft.com/office/powerpoint/2010/main" val="2694552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79359"/>
            <a:ext cx="4876800" cy="5714999"/>
          </a:xfrm>
        </p:spPr>
        <p:txBody>
          <a:bodyPr>
            <a:noAutofit/>
          </a:bodyPr>
          <a:lstStyle/>
          <a:p>
            <a:pPr marL="0" indent="0">
              <a:buNone/>
            </a:pPr>
            <a:r>
              <a:rPr lang="en-US" sz="2200" dirty="0">
                <a:latin typeface="Times New Roman" panose="02020603050405020304" pitchFamily="18" charset="0"/>
                <a:cs typeface="Times New Roman" panose="02020603050405020304" pitchFamily="18" charset="0"/>
              </a:rPr>
              <a:t>In order for hacking to be deemed ethical, the hacker must obey the following rules:</a:t>
            </a:r>
          </a:p>
          <a:p>
            <a:pPr marL="342900" indent="-3429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Expressed (often written) permission to probe the network and attempt to identify potential security risks.</a:t>
            </a:r>
          </a:p>
          <a:p>
            <a:pPr marL="342900" indent="-3429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You respect the individual's or company's privacy.</a:t>
            </a:r>
          </a:p>
          <a:p>
            <a:pPr marL="342900" indent="-3429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You close out your work, not leaving anything open for you or someone else to exploit at a later time.</a:t>
            </a:r>
          </a:p>
          <a:p>
            <a:pPr marL="342900" indent="-3429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You let the software developer or hardware manufacturer know of any security vulnerabilities you locate in their software or hardware if not already known by the company.</a:t>
            </a:r>
          </a:p>
          <a:p>
            <a:endParaRPr lang="en-US" sz="2200" dirty="0"/>
          </a:p>
        </p:txBody>
      </p:sp>
      <p:sp>
        <p:nvSpPr>
          <p:cNvPr id="2" name="Title 1"/>
          <p:cNvSpPr>
            <a:spLocks noGrp="1"/>
          </p:cNvSpPr>
          <p:nvPr>
            <p:ph type="title"/>
          </p:nvPr>
        </p:nvSpPr>
        <p:spPr>
          <a:xfrm>
            <a:off x="6502399" y="457200"/>
            <a:ext cx="4470401" cy="5715000"/>
          </a:xfrm>
        </p:spPr>
        <p:txBody>
          <a:bodyPr>
            <a:normAutofit/>
          </a:bodyPr>
          <a:lstStyle/>
          <a:p>
            <a:pPr algn="ctr"/>
            <a:r>
              <a:rPr lang="en-US" sz="7000" dirty="0">
                <a:latin typeface="Times New Roman" panose="02020603050405020304" pitchFamily="18" charset="0"/>
                <a:cs typeface="Times New Roman" panose="02020603050405020304" pitchFamily="18" charset="0"/>
              </a:rPr>
              <a:t>What </a:t>
            </a:r>
            <a:r>
              <a:rPr lang="en-US" sz="7000" dirty="0" smtClean="0">
                <a:latin typeface="Times New Roman" panose="02020603050405020304" pitchFamily="18" charset="0"/>
                <a:cs typeface="Times New Roman" panose="02020603050405020304" pitchFamily="18" charset="0"/>
              </a:rPr>
              <a:t>Constitutes Ethical Hacking</a:t>
            </a:r>
            <a:r>
              <a:rPr lang="en-US" sz="7000" dirty="0">
                <a:latin typeface="Times New Roman" panose="02020603050405020304" pitchFamily="18" charset="0"/>
                <a:cs typeface="Times New Roman" panose="02020603050405020304" pitchFamily="18" charset="0"/>
              </a:rPr>
              <a:t>?</a:t>
            </a:r>
            <a:endParaRPr lang="en-US" sz="7000" dirty="0"/>
          </a:p>
        </p:txBody>
      </p:sp>
      <p:pic>
        <p:nvPicPr>
          <p:cNvPr id="5" name="Picture 4" descr="pptlog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84484" y="5959787"/>
            <a:ext cx="2619247" cy="586399"/>
          </a:xfrm>
          <a:prstGeom prst="rect">
            <a:avLst/>
          </a:prstGeom>
        </p:spPr>
      </p:pic>
    </p:spTree>
    <p:extLst>
      <p:ext uri="{BB962C8B-B14F-4D97-AF65-F5344CB8AC3E}">
        <p14:creationId xmlns:p14="http://schemas.microsoft.com/office/powerpoint/2010/main" val="2491551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9600" y="377275"/>
            <a:ext cx="3759200" cy="5715000"/>
          </a:xfrm>
        </p:spPr>
        <p:txBody>
          <a:bodyPr>
            <a:normAutofit/>
          </a:bodyPr>
          <a:lstStyle/>
          <a:p>
            <a:pPr algn="ctr"/>
            <a:r>
              <a:rPr lang="en-US" sz="7500" dirty="0" smtClean="0"/>
              <a:t>Phases of Hacking</a:t>
            </a:r>
            <a:endParaRPr lang="en-US" sz="7500" dirty="0"/>
          </a:p>
        </p:txBody>
      </p:sp>
      <p:pic>
        <p:nvPicPr>
          <p:cNvPr id="4" name="Picture 3" descr="diagram_steps.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858" y="1481959"/>
            <a:ext cx="5842722" cy="350563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6" name="Picture 5" descr="pptlogo.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84484" y="5959787"/>
            <a:ext cx="2619247" cy="586399"/>
          </a:xfrm>
          <a:prstGeom prst="rect">
            <a:avLst/>
          </a:prstGeom>
        </p:spPr>
      </p:pic>
    </p:spTree>
    <p:extLst>
      <p:ext uri="{BB962C8B-B14F-4D97-AF65-F5344CB8AC3E}">
        <p14:creationId xmlns:p14="http://schemas.microsoft.com/office/powerpoint/2010/main" val="3654746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6290" y="-252249"/>
            <a:ext cx="10604064" cy="3758893"/>
          </a:xfrm>
        </p:spPr>
        <p:txBody>
          <a:bodyPr>
            <a:normAutofit/>
          </a:bodyPr>
          <a:lstStyle/>
          <a:p>
            <a:r>
              <a:rPr lang="en-US" sz="2500" dirty="0" err="1">
                <a:latin typeface="Times New Roman" panose="02020603050405020304" pitchFamily="18" charset="0"/>
                <a:cs typeface="Times New Roman" panose="02020603050405020304" pitchFamily="18" charset="0"/>
              </a:rPr>
              <a:t>Hacktivists</a:t>
            </a:r>
            <a:endParaRPr lang="en-US" sz="2500" dirty="0">
              <a:latin typeface="Times New Roman" panose="02020603050405020304" pitchFamily="18" charset="0"/>
              <a:cs typeface="Times New Roman" panose="02020603050405020304" pitchFamily="18" charset="0"/>
            </a:endParaRPr>
          </a:p>
          <a:p>
            <a:r>
              <a:rPr lang="en-US" sz="2500" dirty="0" err="1">
                <a:latin typeface="Times New Roman" panose="02020603050405020304" pitchFamily="18" charset="0"/>
                <a:cs typeface="Times New Roman" panose="02020603050405020304" pitchFamily="18" charset="0"/>
              </a:rPr>
              <a:t>Cyberwarrior</a:t>
            </a:r>
            <a:endParaRPr lang="en-US" sz="2500" dirty="0">
              <a:latin typeface="Times New Roman" panose="02020603050405020304" pitchFamily="18" charset="0"/>
              <a:cs typeface="Times New Roman" panose="02020603050405020304" pitchFamily="18" charset="0"/>
            </a:endParaRPr>
          </a:p>
          <a:p>
            <a:r>
              <a:rPr lang="en-US" sz="2500" dirty="0">
                <a:latin typeface="Times New Roman" panose="02020603050405020304" pitchFamily="18" charset="0"/>
                <a:cs typeface="Times New Roman" panose="02020603050405020304" pitchFamily="18" charset="0"/>
              </a:rPr>
              <a:t>Black Box Penetration Testers</a:t>
            </a:r>
          </a:p>
          <a:p>
            <a:r>
              <a:rPr lang="en-US" sz="2500" dirty="0">
                <a:latin typeface="Times New Roman" panose="02020603050405020304" pitchFamily="18" charset="0"/>
                <a:cs typeface="Times New Roman" panose="02020603050405020304" pitchFamily="18" charset="0"/>
              </a:rPr>
              <a:t>White Box Penetration Testers</a:t>
            </a:r>
          </a:p>
          <a:p>
            <a:endParaRPr lang="en-US" sz="2500" dirty="0"/>
          </a:p>
        </p:txBody>
      </p:sp>
      <p:sp>
        <p:nvSpPr>
          <p:cNvPr id="2" name="Title 1"/>
          <p:cNvSpPr>
            <a:spLocks noGrp="1"/>
          </p:cNvSpPr>
          <p:nvPr>
            <p:ph type="title"/>
          </p:nvPr>
        </p:nvSpPr>
        <p:spPr>
          <a:xfrm>
            <a:off x="6818687" y="537986"/>
            <a:ext cx="3759200" cy="5715000"/>
          </a:xfrm>
        </p:spPr>
        <p:txBody>
          <a:bodyPr>
            <a:normAutofit/>
          </a:bodyPr>
          <a:lstStyle/>
          <a:p>
            <a:pPr algn="ctr"/>
            <a:r>
              <a:rPr lang="en-US" sz="7500" dirty="0">
                <a:latin typeface="Times New Roman" panose="02020603050405020304" pitchFamily="18" charset="0"/>
                <a:cs typeface="Times New Roman" panose="02020603050405020304" pitchFamily="18" charset="0"/>
              </a:rPr>
              <a:t>Types of </a:t>
            </a:r>
            <a:r>
              <a:rPr lang="en-US" sz="7500" dirty="0" smtClean="0">
                <a:latin typeface="Times New Roman" panose="02020603050405020304" pitchFamily="18" charset="0"/>
                <a:cs typeface="Times New Roman" panose="02020603050405020304" pitchFamily="18" charset="0"/>
              </a:rPr>
              <a:t>Hackers </a:t>
            </a:r>
            <a:r>
              <a:rPr lang="en-US" sz="7500" dirty="0">
                <a:latin typeface="Times New Roman" panose="02020603050405020304" pitchFamily="18" charset="0"/>
                <a:cs typeface="Times New Roman" panose="02020603050405020304" pitchFamily="18" charset="0"/>
              </a:rPr>
              <a:t>and </a:t>
            </a:r>
            <a:r>
              <a:rPr lang="en-US" sz="7500" dirty="0" smtClean="0">
                <a:latin typeface="Times New Roman" panose="02020603050405020304" pitchFamily="18" charset="0"/>
                <a:cs typeface="Times New Roman" panose="02020603050405020304" pitchFamily="18" charset="0"/>
              </a:rPr>
              <a:t>Testers</a:t>
            </a:r>
            <a:endParaRPr lang="en-US" sz="7500" dirty="0"/>
          </a:p>
        </p:txBody>
      </p:sp>
      <p:pic>
        <p:nvPicPr>
          <p:cNvPr id="4" name="Picture 3" descr="pptlog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00250" y="5959787"/>
            <a:ext cx="2619247" cy="586399"/>
          </a:xfrm>
          <a:prstGeom prst="rect">
            <a:avLst/>
          </a:prstGeom>
        </p:spPr>
      </p:pic>
      <p:pic>
        <p:nvPicPr>
          <p:cNvPr id="5" name="Picture 4" descr="Classification of hack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715407"/>
            <a:ext cx="6271737" cy="3662295"/>
          </a:xfrm>
          <a:prstGeom prst="rect">
            <a:avLst/>
          </a:prstGeom>
        </p:spPr>
      </p:pic>
    </p:spTree>
    <p:extLst>
      <p:ext uri="{BB962C8B-B14F-4D97-AF65-F5344CB8AC3E}">
        <p14:creationId xmlns:p14="http://schemas.microsoft.com/office/powerpoint/2010/main" val="2665142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base"/>
            <a:r>
              <a:rPr lang="en-US" sz="2800" dirty="0" err="1">
                <a:latin typeface="Times New Roman" panose="02020603050405020304" pitchFamily="18" charset="0"/>
                <a:cs typeface="Times New Roman" panose="02020603050405020304" pitchFamily="18" charset="0"/>
              </a:rPr>
              <a:t>Hacktivism</a:t>
            </a:r>
            <a:r>
              <a:rPr lang="en-US" sz="2800" dirty="0">
                <a:latin typeface="Times New Roman" panose="02020603050405020304" pitchFamily="18" charset="0"/>
                <a:cs typeface="Times New Roman" panose="02020603050405020304" pitchFamily="18" charset="0"/>
              </a:rPr>
              <a:t> is hacking into a computer system illegally for a social or politically motivated reason. </a:t>
            </a:r>
            <a:endParaRPr lang="en-US" sz="2800" dirty="0" smtClean="0">
              <a:latin typeface="Times New Roman" panose="02020603050405020304" pitchFamily="18" charset="0"/>
              <a:cs typeface="Times New Roman" panose="02020603050405020304" pitchFamily="18" charset="0"/>
            </a:endParaRPr>
          </a:p>
          <a:p>
            <a:pPr fontAlgn="base"/>
            <a:r>
              <a:rPr lang="en-US" sz="2800" dirty="0" smtClean="0">
                <a:latin typeface="Times New Roman" panose="02020603050405020304" pitchFamily="18" charset="0"/>
                <a:cs typeface="Times New Roman" panose="02020603050405020304" pitchFamily="18" charset="0"/>
              </a:rPr>
              <a:t>These </a:t>
            </a:r>
            <a:r>
              <a:rPr lang="en-US" sz="2800" dirty="0">
                <a:latin typeface="Times New Roman" panose="02020603050405020304" pitchFamily="18" charset="0"/>
                <a:cs typeface="Times New Roman" panose="02020603050405020304" pitchFamily="18" charset="0"/>
              </a:rPr>
              <a:t>hackers could just leave a large message on the main page of a website, or even disrupt traffic to a site altogether. </a:t>
            </a:r>
          </a:p>
        </p:txBody>
      </p:sp>
      <p:sp>
        <p:nvSpPr>
          <p:cNvPr id="2" name="Title 1"/>
          <p:cNvSpPr>
            <a:spLocks noGrp="1"/>
          </p:cNvSpPr>
          <p:nvPr>
            <p:ph type="title"/>
          </p:nvPr>
        </p:nvSpPr>
        <p:spPr>
          <a:xfrm>
            <a:off x="6502399" y="457200"/>
            <a:ext cx="4880304" cy="5715000"/>
          </a:xfrm>
        </p:spPr>
        <p:txBody>
          <a:bodyPr>
            <a:normAutofit/>
          </a:bodyPr>
          <a:lstStyle/>
          <a:p>
            <a:pPr algn="ctr"/>
            <a:r>
              <a:rPr lang="en-US" sz="7500" dirty="0" err="1">
                <a:latin typeface="Times New Roman" panose="02020603050405020304" pitchFamily="18" charset="0"/>
                <a:cs typeface="Times New Roman" panose="02020603050405020304" pitchFamily="18" charset="0"/>
              </a:rPr>
              <a:t>Hacktivists</a:t>
            </a:r>
            <a:endParaRPr lang="en-US" sz="7500" dirty="0"/>
          </a:p>
        </p:txBody>
      </p:sp>
      <p:pic>
        <p:nvPicPr>
          <p:cNvPr id="4" name="Picture 3" descr="pptlog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16008" y="5959787"/>
            <a:ext cx="2619247" cy="586399"/>
          </a:xfrm>
          <a:prstGeom prst="rect">
            <a:avLst/>
          </a:prstGeom>
        </p:spPr>
      </p:pic>
    </p:spTree>
    <p:extLst>
      <p:ext uri="{BB962C8B-B14F-4D97-AF65-F5344CB8AC3E}">
        <p14:creationId xmlns:p14="http://schemas.microsoft.com/office/powerpoint/2010/main" val="3744466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base"/>
            <a:r>
              <a:rPr lang="en-US" sz="2500" dirty="0">
                <a:latin typeface="Times New Roman" panose="02020603050405020304" pitchFamily="18" charset="0"/>
                <a:cs typeface="Times New Roman" panose="02020603050405020304" pitchFamily="18" charset="0"/>
              </a:rPr>
              <a:t>This is another gray area of ethical hacking. </a:t>
            </a:r>
            <a:endParaRPr lang="en-US" sz="2500" dirty="0" smtClean="0">
              <a:latin typeface="Times New Roman" panose="02020603050405020304" pitchFamily="18" charset="0"/>
              <a:cs typeface="Times New Roman" panose="02020603050405020304" pitchFamily="18" charset="0"/>
            </a:endParaRPr>
          </a:p>
          <a:p>
            <a:pPr fontAlgn="base"/>
            <a:r>
              <a:rPr lang="en-US" sz="2500" dirty="0" smtClean="0">
                <a:latin typeface="Times New Roman" panose="02020603050405020304" pitchFamily="18" charset="0"/>
                <a:cs typeface="Times New Roman" panose="02020603050405020304" pitchFamily="18" charset="0"/>
              </a:rPr>
              <a:t>Whether </a:t>
            </a:r>
            <a:r>
              <a:rPr lang="en-US" sz="2500" dirty="0">
                <a:latin typeface="Times New Roman" panose="02020603050405020304" pitchFamily="18" charset="0"/>
                <a:cs typeface="Times New Roman" panose="02020603050405020304" pitchFamily="18" charset="0"/>
              </a:rPr>
              <a:t>or not this type of hacking is ethical is all in the eye of the beholder. </a:t>
            </a:r>
          </a:p>
          <a:p>
            <a:pPr fontAlgn="base"/>
            <a:r>
              <a:rPr lang="en-US" sz="2500" dirty="0" err="1">
                <a:latin typeface="Times New Roman" panose="02020603050405020304" pitchFamily="18" charset="0"/>
                <a:cs typeface="Times New Roman" panose="02020603050405020304" pitchFamily="18" charset="0"/>
              </a:rPr>
              <a:t>Cyberwarriors</a:t>
            </a:r>
            <a:r>
              <a:rPr lang="en-US" sz="2500" dirty="0">
                <a:latin typeface="Times New Roman" panose="02020603050405020304" pitchFamily="18" charset="0"/>
                <a:cs typeface="Times New Roman" panose="02020603050405020304" pitchFamily="18" charset="0"/>
              </a:rPr>
              <a:t> are computer experts and hackers who participate in </a:t>
            </a:r>
            <a:r>
              <a:rPr lang="en-US" sz="2500" dirty="0" err="1">
                <a:latin typeface="Times New Roman" panose="02020603050405020304" pitchFamily="18" charset="0"/>
                <a:cs typeface="Times New Roman" panose="02020603050405020304" pitchFamily="18" charset="0"/>
              </a:rPr>
              <a:t>cyberwarfare</a:t>
            </a:r>
            <a:r>
              <a:rPr lang="en-US" sz="2500" dirty="0">
                <a:latin typeface="Times New Roman" panose="02020603050405020304" pitchFamily="18" charset="0"/>
                <a:cs typeface="Times New Roman" panose="02020603050405020304" pitchFamily="18" charset="0"/>
              </a:rPr>
              <a:t>, which are actions undertaken or sanctioned by a nation-state to infiltrate another country's networks or computers to cause disruption or damage</a:t>
            </a:r>
            <a:r>
              <a:rPr lang="en-US" sz="2500" dirty="0" smtClean="0">
                <a:latin typeface="Times New Roman" panose="02020603050405020304" pitchFamily="18" charset="0"/>
                <a:cs typeface="Times New Roman" panose="02020603050405020304" pitchFamily="18" charset="0"/>
              </a:rPr>
              <a:t>.</a:t>
            </a:r>
            <a:endParaRPr lang="en-US" sz="25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6148552" y="457200"/>
            <a:ext cx="5076496" cy="5715000"/>
          </a:xfrm>
        </p:spPr>
        <p:txBody>
          <a:bodyPr>
            <a:normAutofit/>
          </a:bodyPr>
          <a:lstStyle/>
          <a:p>
            <a:pPr algn="ctr"/>
            <a:r>
              <a:rPr lang="en-US" sz="7000" dirty="0" err="1">
                <a:latin typeface="Times New Roman" panose="02020603050405020304" pitchFamily="18" charset="0"/>
                <a:cs typeface="Times New Roman" panose="02020603050405020304" pitchFamily="18" charset="0"/>
              </a:rPr>
              <a:t>Cyberwarrior</a:t>
            </a:r>
            <a:endParaRPr lang="en-US" sz="7000" dirty="0"/>
          </a:p>
        </p:txBody>
      </p:sp>
      <p:pic>
        <p:nvPicPr>
          <p:cNvPr id="4" name="Picture 3" descr="pptlog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47540" y="5959787"/>
            <a:ext cx="2619247" cy="586399"/>
          </a:xfrm>
          <a:prstGeom prst="rect">
            <a:avLst/>
          </a:prstGeom>
        </p:spPr>
      </p:pic>
    </p:spTree>
    <p:extLst>
      <p:ext uri="{BB962C8B-B14F-4D97-AF65-F5344CB8AC3E}">
        <p14:creationId xmlns:p14="http://schemas.microsoft.com/office/powerpoint/2010/main" val="653070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base"/>
            <a:r>
              <a:rPr lang="en-US" sz="2300" dirty="0">
                <a:latin typeface="Times New Roman" panose="02020603050405020304" pitchFamily="18" charset="0"/>
                <a:cs typeface="Times New Roman" panose="02020603050405020304" pitchFamily="18" charset="0"/>
              </a:rPr>
              <a:t>This is a hacker who is hired by a person or company to actually infiltrate a computer network or system.</a:t>
            </a:r>
          </a:p>
          <a:p>
            <a:pPr fontAlgn="base"/>
            <a:r>
              <a:rPr lang="en-US" sz="2300" dirty="0">
                <a:latin typeface="Times New Roman" panose="02020603050405020304" pitchFamily="18" charset="0"/>
                <a:cs typeface="Times New Roman" panose="02020603050405020304" pitchFamily="18" charset="0"/>
              </a:rPr>
              <a:t> The hacker will act as a malicious hacker, trying to find vulnerabilities in a system or network that would allow him to attack it. </a:t>
            </a:r>
          </a:p>
          <a:p>
            <a:pPr fontAlgn="base"/>
            <a:r>
              <a:rPr lang="en-US" sz="2300" dirty="0">
                <a:latin typeface="Times New Roman" panose="02020603050405020304" pitchFamily="18" charset="0"/>
                <a:cs typeface="Times New Roman" panose="02020603050405020304" pitchFamily="18" charset="0"/>
              </a:rPr>
              <a:t>The black box penetration tester has no prior knowledge of the network or system he is trying to infiltrate. </a:t>
            </a:r>
          </a:p>
          <a:p>
            <a:pPr fontAlgn="base"/>
            <a:r>
              <a:rPr lang="en-US" sz="2300" dirty="0">
                <a:latin typeface="Times New Roman" panose="02020603050405020304" pitchFamily="18" charset="0"/>
                <a:cs typeface="Times New Roman" panose="02020603050405020304" pitchFamily="18" charset="0"/>
              </a:rPr>
              <a:t>By finding vulnerabilities, he can advise the company of individual about what is needed to </a:t>
            </a:r>
            <a:r>
              <a:rPr lang="en-US" sz="2300" dirty="0" smtClean="0">
                <a:latin typeface="Times New Roman" panose="02020603050405020304" pitchFamily="18" charset="0"/>
                <a:cs typeface="Times New Roman" panose="02020603050405020304" pitchFamily="18" charset="0"/>
              </a:rPr>
              <a:t>strengthen </a:t>
            </a:r>
            <a:r>
              <a:rPr lang="en-US" sz="2300" dirty="0">
                <a:latin typeface="Times New Roman" panose="02020603050405020304" pitchFamily="18" charset="0"/>
                <a:cs typeface="Times New Roman" panose="02020603050405020304" pitchFamily="18" charset="0"/>
              </a:rPr>
              <a:t>a website from future hacking</a:t>
            </a:r>
            <a:r>
              <a:rPr lang="en-US" sz="2300" dirty="0" smtClean="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6502400" y="457200"/>
            <a:ext cx="4911834" cy="5715000"/>
          </a:xfrm>
        </p:spPr>
        <p:txBody>
          <a:bodyPr>
            <a:normAutofit/>
          </a:bodyPr>
          <a:lstStyle/>
          <a:p>
            <a:pPr algn="ctr"/>
            <a:r>
              <a:rPr lang="en-US" sz="7500" dirty="0">
                <a:latin typeface="Times New Roman" panose="02020603050405020304" pitchFamily="18" charset="0"/>
                <a:cs typeface="Times New Roman" panose="02020603050405020304" pitchFamily="18" charset="0"/>
              </a:rPr>
              <a:t>Black Box Penetration Testers</a:t>
            </a:r>
            <a:endParaRPr lang="en-US" sz="7500" dirty="0"/>
          </a:p>
        </p:txBody>
      </p:sp>
      <p:pic>
        <p:nvPicPr>
          <p:cNvPr id="4" name="Picture 3" descr="pptlog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00242" y="5959787"/>
            <a:ext cx="2619247" cy="586399"/>
          </a:xfrm>
          <a:prstGeom prst="rect">
            <a:avLst/>
          </a:prstGeom>
        </p:spPr>
      </p:pic>
    </p:spTree>
    <p:extLst>
      <p:ext uri="{BB962C8B-B14F-4D97-AF65-F5344CB8AC3E}">
        <p14:creationId xmlns:p14="http://schemas.microsoft.com/office/powerpoint/2010/main" val="1370573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fontAlgn="base"/>
            <a:r>
              <a:rPr lang="en-US" sz="2300" dirty="0">
                <a:latin typeface="Times New Roman" panose="02020603050405020304" pitchFamily="18" charset="0"/>
                <a:cs typeface="Times New Roman" panose="02020603050405020304" pitchFamily="18" charset="0"/>
              </a:rPr>
              <a:t>This is another type of hacker that is hired by a person or company to break into a computer network or system. </a:t>
            </a:r>
          </a:p>
          <a:p>
            <a:pPr fontAlgn="base"/>
            <a:r>
              <a:rPr lang="en-US" sz="2300" dirty="0">
                <a:latin typeface="Times New Roman" panose="02020603050405020304" pitchFamily="18" charset="0"/>
                <a:cs typeface="Times New Roman" panose="02020603050405020304" pitchFamily="18" charset="0"/>
              </a:rPr>
              <a:t>The white box hacker is much like the black box hacker in that they both are legally breaking into these systems in an effort to help the person or company who hires them. </a:t>
            </a:r>
          </a:p>
          <a:p>
            <a:pPr fontAlgn="base"/>
            <a:r>
              <a:rPr lang="en-US" sz="2300" dirty="0">
                <a:latin typeface="Times New Roman" panose="02020603050405020304" pitchFamily="18" charset="0"/>
                <a:cs typeface="Times New Roman" panose="02020603050405020304" pitchFamily="18" charset="0"/>
              </a:rPr>
              <a:t>The only difference between the two is that white box penetrators are given complete knowledge of the system or network they are infiltrating.</a:t>
            </a:r>
          </a:p>
          <a:p>
            <a:pPr fontAlgn="base"/>
            <a:r>
              <a:rPr lang="en-US" sz="2300" dirty="0">
                <a:latin typeface="Times New Roman" panose="02020603050405020304" pitchFamily="18" charset="0"/>
                <a:cs typeface="Times New Roman" panose="02020603050405020304" pitchFamily="18" charset="0"/>
              </a:rPr>
              <a:t> The hacker simulates an attack from an insider of the organization</a:t>
            </a:r>
            <a:r>
              <a:rPr lang="en-US" sz="2300" dirty="0" smtClean="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6502399" y="457200"/>
            <a:ext cx="4643821" cy="5715000"/>
          </a:xfrm>
        </p:spPr>
        <p:txBody>
          <a:bodyPr>
            <a:normAutofit/>
          </a:bodyPr>
          <a:lstStyle/>
          <a:p>
            <a:pPr algn="ctr"/>
            <a:r>
              <a:rPr lang="en-US" sz="7500" dirty="0">
                <a:latin typeface="Times New Roman" panose="02020603050405020304" pitchFamily="18" charset="0"/>
                <a:cs typeface="Times New Roman" panose="02020603050405020304" pitchFamily="18" charset="0"/>
              </a:rPr>
              <a:t>White Box Penetration Testers</a:t>
            </a:r>
            <a:endParaRPr lang="en-US" sz="7500" dirty="0"/>
          </a:p>
        </p:txBody>
      </p:sp>
      <p:pic>
        <p:nvPicPr>
          <p:cNvPr id="4" name="Picture 3" descr="pptlog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21422" y="5959787"/>
            <a:ext cx="2619247" cy="586399"/>
          </a:xfrm>
          <a:prstGeom prst="rect">
            <a:avLst/>
          </a:prstGeom>
        </p:spPr>
      </p:pic>
    </p:spTree>
    <p:extLst>
      <p:ext uri="{BB962C8B-B14F-4D97-AF65-F5344CB8AC3E}">
        <p14:creationId xmlns:p14="http://schemas.microsoft.com/office/powerpoint/2010/main" val="1556510967"/>
      </p:ext>
    </p:extLst>
  </p:cSld>
  <p:clrMapOvr>
    <a:masterClrMapping/>
  </p:clrMapOvr>
</p:sld>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168</TotalTime>
  <Words>599</Words>
  <Application>Microsoft Office PowerPoint</Application>
  <PresentationFormat>Custom</PresentationFormat>
  <Paragraphs>48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Composite</vt:lpstr>
      <vt:lpstr>PowerPoint Presentation</vt:lpstr>
      <vt:lpstr>What is Ethical Hacking?</vt:lpstr>
      <vt:lpstr>What Constitutes Ethical Hacking?</vt:lpstr>
      <vt:lpstr>Phases of Hacking</vt:lpstr>
      <vt:lpstr>Types of Hackers and Testers</vt:lpstr>
      <vt:lpstr>Hacktivists</vt:lpstr>
      <vt:lpstr>Cyberwarrior</vt:lpstr>
      <vt:lpstr>Black Box Penetration Testers</vt:lpstr>
      <vt:lpstr>White Box Penetration Testers</vt:lpstr>
      <vt:lpstr>How to Do Ethical Hacking?</vt:lpstr>
      <vt:lpstr>Future Works with Recommendations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Arun Yogesh</dc:creator>
  <cp:lastModifiedBy>user</cp:lastModifiedBy>
  <cp:revision>10</cp:revision>
  <dcterms:created xsi:type="dcterms:W3CDTF">2014-12-17T07:50:11Z</dcterms:created>
  <dcterms:modified xsi:type="dcterms:W3CDTF">2014-12-28T10:35:15Z</dcterms:modified>
</cp:coreProperties>
</file>