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5"/>
  </p:notesMasterIdLst>
  <p:sldIdLst>
    <p:sldId id="266" r:id="rId2"/>
    <p:sldId id="257" r:id="rId3"/>
    <p:sldId id="260" r:id="rId4"/>
    <p:sldId id="261" r:id="rId5"/>
    <p:sldId id="258" r:id="rId6"/>
    <p:sldId id="268" r:id="rId7"/>
    <p:sldId id="269" r:id="rId8"/>
    <p:sldId id="270" r:id="rId9"/>
    <p:sldId id="271" r:id="rId10"/>
    <p:sldId id="263" r:id="rId11"/>
    <p:sldId id="264" r:id="rId12"/>
    <p:sldId id="265"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802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08" autoAdjust="0"/>
    <p:restoredTop sz="94660"/>
  </p:normalViewPr>
  <p:slideViewPr>
    <p:cSldViewPr>
      <p:cViewPr varScale="1">
        <p:scale>
          <a:sx n="83" d="100"/>
          <a:sy n="83" d="100"/>
        </p:scale>
        <p:origin x="-1856"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C18543D-B5B4-4F56-81C2-899C766CA3E2}" type="datetimeFigureOut">
              <a:rPr lang="en-US" smtClean="0"/>
              <a:pPr/>
              <a:t>09/03/15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E064ED-8B91-4513-8336-9B5AD9448800}" type="slidenum">
              <a:rPr lang="en-US" smtClean="0"/>
              <a:pPr/>
              <a:t>‹#›</a:t>
            </a:fld>
            <a:endParaRPr lang="en-US"/>
          </a:p>
        </p:txBody>
      </p:sp>
    </p:spTree>
    <p:extLst>
      <p:ext uri="{BB962C8B-B14F-4D97-AF65-F5344CB8AC3E}">
        <p14:creationId xmlns:p14="http://schemas.microsoft.com/office/powerpoint/2010/main" val="40332379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5EAF536-E848-462A-8388-1CD2D2A9E22B}" type="datetimeFigureOut">
              <a:rPr lang="en-US" smtClean="0"/>
              <a:pPr/>
              <a:t>09/03/15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6C15FC72-643F-4BE4-855B-AFBCD4F99D1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5EAF536-E848-462A-8388-1CD2D2A9E22B}" type="datetimeFigureOut">
              <a:rPr lang="en-US" smtClean="0"/>
              <a:pPr/>
              <a:t>09/03/15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15FC72-643F-4BE4-855B-AFBCD4F99D1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5EAF536-E848-462A-8388-1CD2D2A9E22B}" type="datetimeFigureOut">
              <a:rPr lang="en-US" smtClean="0"/>
              <a:pPr/>
              <a:t>09/03/15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15FC72-643F-4BE4-855B-AFBCD4F99D1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5EAF536-E848-462A-8388-1CD2D2A9E22B}" type="datetimeFigureOut">
              <a:rPr lang="en-US" smtClean="0"/>
              <a:pPr/>
              <a:t>09/03/15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15FC72-643F-4BE4-855B-AFBCD4F99D1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5EAF536-E848-462A-8388-1CD2D2A9E22B}" type="datetimeFigureOut">
              <a:rPr lang="en-US" smtClean="0"/>
              <a:pPr/>
              <a:t>09/03/15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15FC72-643F-4BE4-855B-AFBCD4F99D1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5EAF536-E848-462A-8388-1CD2D2A9E22B}" type="datetimeFigureOut">
              <a:rPr lang="en-US" smtClean="0"/>
              <a:pPr/>
              <a:t>09/03/15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15FC72-643F-4BE4-855B-AFBCD4F99D1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5EAF536-E848-462A-8388-1CD2D2A9E22B}" type="datetimeFigureOut">
              <a:rPr lang="en-US" smtClean="0"/>
              <a:pPr/>
              <a:t>09/03/15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15FC72-643F-4BE4-855B-AFBCD4F99D1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5EAF536-E848-462A-8388-1CD2D2A9E22B}" type="datetimeFigureOut">
              <a:rPr lang="en-US" smtClean="0"/>
              <a:pPr/>
              <a:t>09/03/15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15FC72-643F-4BE4-855B-AFBCD4F99D1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EAF536-E848-462A-8388-1CD2D2A9E22B}" type="datetimeFigureOut">
              <a:rPr lang="en-US" smtClean="0"/>
              <a:pPr/>
              <a:t>09/03/15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15FC72-643F-4BE4-855B-AFBCD4F99D1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5EAF536-E848-462A-8388-1CD2D2A9E22B}" type="datetimeFigureOut">
              <a:rPr lang="en-US" smtClean="0"/>
              <a:pPr/>
              <a:t>09/03/15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15FC72-643F-4BE4-855B-AFBCD4F99D1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5EAF536-E848-462A-8388-1CD2D2A9E22B}" type="datetimeFigureOut">
              <a:rPr lang="en-US" smtClean="0"/>
              <a:pPr/>
              <a:t>09/03/15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6C15FC72-643F-4BE4-855B-AFBCD4F99D15}"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5EAF536-E848-462A-8388-1CD2D2A9E22B}" type="datetimeFigureOut">
              <a:rPr lang="en-US" smtClean="0"/>
              <a:pPr/>
              <a:t>09/03/15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C15FC72-643F-4BE4-855B-AFBCD4F99D15}"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 Id="rId3"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33400" y="2819400"/>
            <a:ext cx="8215049" cy="2554545"/>
          </a:xfrm>
          <a:prstGeom prst="rect">
            <a:avLst/>
          </a:prstGeom>
          <a:noFill/>
        </p:spPr>
        <p:txBody>
          <a:bodyPr wrap="square" rtlCol="0">
            <a:spAutoFit/>
          </a:bodyPr>
          <a:lstStyle/>
          <a:p>
            <a:pPr algn="ctr"/>
            <a:r>
              <a:rPr lang="en-US" sz="8000" dirty="0" smtClean="0">
                <a:solidFill>
                  <a:srgbClr val="115964"/>
                </a:solidFill>
                <a:latin typeface="Abadi MT Condensed Extra Bold"/>
                <a:cs typeface="Abadi MT Condensed Extra Bold"/>
              </a:rPr>
              <a:t>Basic </a:t>
            </a:r>
            <a:r>
              <a:rPr lang="en-US" sz="8000" dirty="0" smtClean="0">
                <a:solidFill>
                  <a:srgbClr val="115964"/>
                </a:solidFill>
                <a:latin typeface="Abadi MT Condensed Extra Bold"/>
                <a:cs typeface="Abadi MT Condensed Extra Bold"/>
              </a:rPr>
              <a:t>Concepts </a:t>
            </a:r>
            <a:endParaRPr lang="en-US" sz="8000" dirty="0" smtClean="0">
              <a:solidFill>
                <a:srgbClr val="115964"/>
              </a:solidFill>
              <a:latin typeface="Abadi MT Condensed Extra Bold"/>
              <a:cs typeface="Abadi MT Condensed Extra Bold"/>
            </a:endParaRPr>
          </a:p>
          <a:p>
            <a:pPr algn="ctr"/>
            <a:r>
              <a:rPr lang="en-US" sz="8000" dirty="0" smtClean="0">
                <a:solidFill>
                  <a:srgbClr val="115964"/>
                </a:solidFill>
                <a:latin typeface="Abadi MT Condensed Extra Bold"/>
                <a:cs typeface="Abadi MT Condensed Extra Bold"/>
              </a:rPr>
              <a:t>Of CITRIX XENAPP</a:t>
            </a:r>
            <a:endParaRPr lang="en-US" sz="8000" dirty="0">
              <a:solidFill>
                <a:srgbClr val="115964"/>
              </a:solidFill>
              <a:latin typeface="Abadi MT Condensed Extra Bold"/>
              <a:cs typeface="Abadi MT Condensed Extra Bold"/>
            </a:endParaRPr>
          </a:p>
        </p:txBody>
      </p:sp>
      <p:pic>
        <p:nvPicPr>
          <p:cNvPr id="4" name="Picture 2" descr="D:\Web\Persona\Play PPT\logo\pptlogo.png"/>
          <p:cNvPicPr>
            <a:picLocks noChangeAspect="1" noChangeArrowheads="1"/>
          </p:cNvPicPr>
          <p:nvPr/>
        </p:nvPicPr>
        <p:blipFill>
          <a:blip r:embed="rId2"/>
          <a:srcRect/>
          <a:stretch>
            <a:fillRect/>
          </a:stretch>
        </p:blipFill>
        <p:spPr bwMode="auto">
          <a:xfrm>
            <a:off x="2743200" y="5715000"/>
            <a:ext cx="3733800" cy="762000"/>
          </a:xfrm>
          <a:prstGeom prst="rect">
            <a:avLst/>
          </a:prstGeom>
          <a:noFill/>
        </p:spPr>
      </p:pic>
      <p:pic>
        <p:nvPicPr>
          <p:cNvPr id="2" name="Picture 1" descr="000_Ica_h32bit_256.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33800" y="1066800"/>
            <a:ext cx="1803400" cy="18034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38200"/>
            <a:ext cx="8229600" cy="1143000"/>
          </a:xfrm>
        </p:spPr>
        <p:txBody>
          <a:bodyPr>
            <a:normAutofit/>
          </a:bodyPr>
          <a:lstStyle/>
          <a:p>
            <a:r>
              <a:rPr lang="en-US" sz="6000" dirty="0" smtClean="0">
                <a:latin typeface="Calibri"/>
                <a:cs typeface="Calibri"/>
              </a:rPr>
              <a:t>KEY FEATURES</a:t>
            </a:r>
            <a:endParaRPr lang="en-US" sz="6000" dirty="0">
              <a:latin typeface="Calibri"/>
              <a:cs typeface="Calibri"/>
            </a:endParaRPr>
          </a:p>
        </p:txBody>
      </p:sp>
      <p:sp>
        <p:nvSpPr>
          <p:cNvPr id="3" name="Content Placeholder 2"/>
          <p:cNvSpPr>
            <a:spLocks noGrp="1"/>
          </p:cNvSpPr>
          <p:nvPr>
            <p:ph idx="1"/>
          </p:nvPr>
        </p:nvSpPr>
        <p:spPr>
          <a:xfrm>
            <a:off x="609600" y="2286000"/>
            <a:ext cx="8229600" cy="3017520"/>
          </a:xfrm>
        </p:spPr>
        <p:txBody>
          <a:bodyPr>
            <a:normAutofit/>
          </a:bodyPr>
          <a:lstStyle/>
          <a:p>
            <a:r>
              <a:rPr lang="en-US" dirty="0" smtClean="0">
                <a:latin typeface="Times New Roman" pitchFamily="18" charset="0"/>
                <a:cs typeface="Times New Roman" pitchFamily="18" charset="0"/>
              </a:rPr>
              <a:t>Discovering </a:t>
            </a:r>
            <a:r>
              <a:rPr lang="en-US" dirty="0">
                <a:latin typeface="Times New Roman" pitchFamily="18" charset="0"/>
                <a:cs typeface="Times New Roman" pitchFamily="18" charset="0"/>
              </a:rPr>
              <a:t>topology of XenApp farms</a:t>
            </a:r>
          </a:p>
          <a:p>
            <a:r>
              <a:rPr lang="en-US" dirty="0">
                <a:latin typeface="Times New Roman" pitchFamily="18" charset="0"/>
                <a:cs typeface="Times New Roman" pitchFamily="18" charset="0"/>
              </a:rPr>
              <a:t>monitoring health and state</a:t>
            </a:r>
          </a:p>
          <a:p>
            <a:r>
              <a:rPr lang="en-US" dirty="0">
                <a:latin typeface="Times New Roman" pitchFamily="18" charset="0"/>
                <a:cs typeface="Times New Roman" pitchFamily="18" charset="0"/>
              </a:rPr>
              <a:t>insight into real end-user experience</a:t>
            </a:r>
          </a:p>
          <a:p>
            <a:r>
              <a:rPr lang="en-US" dirty="0">
                <a:latin typeface="Times New Roman" pitchFamily="18" charset="0"/>
                <a:cs typeface="Times New Roman" pitchFamily="18" charset="0"/>
              </a:rPr>
              <a:t>historical performance tracking and reports</a:t>
            </a:r>
          </a:p>
          <a:p>
            <a:r>
              <a:rPr lang="en-US" dirty="0">
                <a:latin typeface="Times New Roman" pitchFamily="18" charset="0"/>
                <a:cs typeface="Times New Roman" pitchFamily="18" charset="0"/>
              </a:rPr>
              <a:t>server and application load tracking</a:t>
            </a:r>
          </a:p>
          <a:p>
            <a:endParaRPr lang="en-US" dirty="0">
              <a:latin typeface="Times New Roman" pitchFamily="18" charset="0"/>
              <a:cs typeface="Times New Roman" pitchFamily="18" charset="0"/>
            </a:endParaRPr>
          </a:p>
        </p:txBody>
      </p:sp>
      <p:pic>
        <p:nvPicPr>
          <p:cNvPr id="5" name="Picture 2" descr="D:\Web\Persona\Play PPT\logo\pptlogo.png"/>
          <p:cNvPicPr>
            <a:picLocks noChangeAspect="1" noChangeArrowheads="1"/>
          </p:cNvPicPr>
          <p:nvPr/>
        </p:nvPicPr>
        <p:blipFill>
          <a:blip r:embed="rId2"/>
          <a:srcRect/>
          <a:stretch>
            <a:fillRect/>
          </a:stretch>
        </p:blipFill>
        <p:spPr bwMode="auto">
          <a:xfrm>
            <a:off x="6172200" y="5943600"/>
            <a:ext cx="2729942" cy="609600"/>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8229600" cy="1143000"/>
          </a:xfrm>
        </p:spPr>
        <p:txBody>
          <a:bodyPr>
            <a:normAutofit/>
          </a:bodyPr>
          <a:lstStyle/>
          <a:p>
            <a:r>
              <a:rPr lang="en-US" sz="6000" dirty="0" smtClean="0">
                <a:latin typeface="Times New Roman" pitchFamily="18" charset="0"/>
                <a:cs typeface="Times New Roman" pitchFamily="18" charset="0"/>
              </a:rPr>
              <a:t>BENEFITS OF XENAPP</a:t>
            </a:r>
            <a:endParaRPr lang="en-US" sz="60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4525963"/>
          </a:xfrm>
        </p:spPr>
        <p:txBody>
          <a:bodyPr>
            <a:noAutofit/>
          </a:bodyPr>
          <a:lstStyle/>
          <a:p>
            <a:r>
              <a:rPr lang="en-US" sz="2200" dirty="0" smtClean="0">
                <a:latin typeface="Times New Roman" pitchFamily="18" charset="0"/>
                <a:cs typeface="Times New Roman" pitchFamily="18" charset="0"/>
              </a:rPr>
              <a:t>Virtualization </a:t>
            </a:r>
            <a:r>
              <a:rPr lang="en-US" sz="2200" dirty="0">
                <a:latin typeface="Times New Roman" pitchFamily="18" charset="0"/>
                <a:cs typeface="Times New Roman" pitchFamily="18" charset="0"/>
              </a:rPr>
              <a:t>brings higher availability and faster recovery allowing faster return to normal operations and reducing the impact of failure on the </a:t>
            </a:r>
            <a:r>
              <a:rPr lang="en-US" sz="2200" dirty="0" smtClean="0">
                <a:latin typeface="Times New Roman" pitchFamily="18" charset="0"/>
                <a:cs typeface="Times New Roman" pitchFamily="18" charset="0"/>
              </a:rPr>
              <a:t>business.</a:t>
            </a:r>
          </a:p>
          <a:p>
            <a:r>
              <a:rPr lang="en-US" sz="2200" dirty="0" smtClean="0">
                <a:latin typeface="Times New Roman" pitchFamily="18" charset="0"/>
                <a:cs typeface="Times New Roman" pitchFamily="18" charset="0"/>
              </a:rPr>
              <a:t>Virtualization </a:t>
            </a:r>
            <a:r>
              <a:rPr lang="en-US" sz="2200" dirty="0">
                <a:latin typeface="Times New Roman" pitchFamily="18" charset="0"/>
                <a:cs typeface="Times New Roman" pitchFamily="18" charset="0"/>
              </a:rPr>
              <a:t>can reduce a server instance failure domain, allowing for greater flexibility with updates and again, reducing the business impact on failure. </a:t>
            </a:r>
          </a:p>
          <a:p>
            <a:r>
              <a:rPr lang="en-US" sz="2200" dirty="0" smtClean="0">
                <a:latin typeface="Times New Roman" pitchFamily="18" charset="0"/>
                <a:cs typeface="Times New Roman" pitchFamily="18" charset="0"/>
              </a:rPr>
              <a:t>It </a:t>
            </a:r>
            <a:r>
              <a:rPr lang="en-US" sz="2200" dirty="0">
                <a:latin typeface="Times New Roman" pitchFamily="18" charset="0"/>
                <a:cs typeface="Times New Roman" pitchFamily="18" charset="0"/>
              </a:rPr>
              <a:t>is this range of advantages that has driven Citrix XenApp virtualization to be the norm rather than the exception.</a:t>
            </a:r>
          </a:p>
          <a:p>
            <a:r>
              <a:rPr lang="en-US" sz="2200" dirty="0">
                <a:latin typeface="Times New Roman" pitchFamily="18" charset="0"/>
                <a:cs typeface="Times New Roman" pitchFamily="18" charset="0"/>
              </a:rPr>
              <a:t>That said, there are common issues in moving to a virtualised environment</a:t>
            </a:r>
            <a:r>
              <a:rPr lang="en-US" sz="2200" dirty="0" smtClean="0">
                <a:latin typeface="Times New Roman" pitchFamily="18" charset="0"/>
                <a:cs typeface="Times New Roman" pitchFamily="18" charset="0"/>
              </a:rPr>
              <a:t>.</a:t>
            </a:r>
          </a:p>
          <a:p>
            <a:r>
              <a:rPr lang="en-US" sz="2200" dirty="0" smtClean="0">
                <a:latin typeface="Times New Roman" pitchFamily="18" charset="0"/>
                <a:cs typeface="Times New Roman" pitchFamily="18" charset="0"/>
              </a:rPr>
              <a:t>With </a:t>
            </a:r>
            <a:r>
              <a:rPr lang="en-US" sz="2200" dirty="0">
                <a:latin typeface="Times New Roman" pitchFamily="18" charset="0"/>
                <a:cs typeface="Times New Roman" pitchFamily="18" charset="0"/>
              </a:rPr>
              <a:t>the fortune of benefits, there are  slings and arrows best avoided. Sizing storage and performance demand correctly is key.</a:t>
            </a:r>
          </a:p>
          <a:p>
            <a:endParaRPr lang="en-US" sz="2200" dirty="0">
              <a:latin typeface="Times New Roman" pitchFamily="18" charset="0"/>
              <a:cs typeface="Times New Roman" pitchFamily="18" charset="0"/>
            </a:endParaRPr>
          </a:p>
        </p:txBody>
      </p:sp>
      <p:pic>
        <p:nvPicPr>
          <p:cNvPr id="5" name="Picture 2" descr="D:\Web\Persona\Play PPT\logo\pptlogo.png"/>
          <p:cNvPicPr>
            <a:picLocks noChangeAspect="1" noChangeArrowheads="1"/>
          </p:cNvPicPr>
          <p:nvPr/>
        </p:nvPicPr>
        <p:blipFill>
          <a:blip r:embed="rId2"/>
          <a:srcRect/>
          <a:stretch>
            <a:fillRect/>
          </a:stretch>
        </p:blipFill>
        <p:spPr bwMode="auto">
          <a:xfrm>
            <a:off x="6172200" y="5943600"/>
            <a:ext cx="2729942" cy="609600"/>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en-US" sz="6000" dirty="0" smtClean="0">
                <a:latin typeface="Times New Roman" pitchFamily="18" charset="0"/>
                <a:cs typeface="Times New Roman" pitchFamily="18" charset="0"/>
              </a:rPr>
              <a:t>CONCLUSION</a:t>
            </a:r>
            <a:endParaRPr lang="en-US" sz="6000"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r>
              <a:rPr lang="en-US" sz="2500" dirty="0" smtClean="0">
                <a:latin typeface="Times New Roman" pitchFamily="18" charset="0"/>
                <a:cs typeface="Times New Roman" pitchFamily="18" charset="0"/>
              </a:rPr>
              <a:t>XenApp  is making it easier than ever to deliver the apps needed for your complex and increasingly mobile workforce. </a:t>
            </a:r>
          </a:p>
          <a:p>
            <a:r>
              <a:rPr lang="en-US" sz="2500" dirty="0" smtClean="0">
                <a:latin typeface="Times New Roman" pitchFamily="18" charset="0"/>
                <a:cs typeface="Times New Roman" pitchFamily="18" charset="0"/>
              </a:rPr>
              <a:t>Whether you are ready to update today, or planning for the future, the easiest way to experience XenApp  is to download it and see for yourself just how simple and powerful it can be.</a:t>
            </a:r>
          </a:p>
          <a:p>
            <a:r>
              <a:rPr lang="en-US" sz="2500" dirty="0" smtClean="0">
                <a:latin typeface="Times New Roman" pitchFamily="18" charset="0"/>
                <a:cs typeface="Times New Roman" pitchFamily="18" charset="0"/>
              </a:rPr>
              <a:t>With intuitive wizards and automated configuration checking, you’ll have an environment up and running in record time.</a:t>
            </a:r>
            <a:endParaRPr lang="en-US" sz="2500" dirty="0">
              <a:latin typeface="Times New Roman" pitchFamily="18" charset="0"/>
              <a:cs typeface="Times New Roman" pitchFamily="18" charset="0"/>
            </a:endParaRPr>
          </a:p>
        </p:txBody>
      </p:sp>
      <p:pic>
        <p:nvPicPr>
          <p:cNvPr id="5" name="Picture 2" descr="D:\Web\Persona\Play PPT\logo\pptlogo.png"/>
          <p:cNvPicPr>
            <a:picLocks noChangeAspect="1" noChangeArrowheads="1"/>
          </p:cNvPicPr>
          <p:nvPr/>
        </p:nvPicPr>
        <p:blipFill>
          <a:blip r:embed="rId2"/>
          <a:srcRect/>
          <a:stretch>
            <a:fillRect/>
          </a:stretch>
        </p:blipFill>
        <p:spPr bwMode="auto">
          <a:xfrm>
            <a:off x="6172200" y="5943600"/>
            <a:ext cx="2729942" cy="609600"/>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33600" y="838200"/>
            <a:ext cx="5182027" cy="1323439"/>
          </a:xfrm>
          <a:prstGeom prst="rect">
            <a:avLst/>
          </a:prstGeom>
          <a:noFill/>
        </p:spPr>
        <p:txBody>
          <a:bodyPr wrap="none" rtlCol="0">
            <a:spAutoFit/>
          </a:bodyPr>
          <a:lstStyle/>
          <a:p>
            <a:r>
              <a:rPr lang="en-US" sz="8000" dirty="0" smtClean="0">
                <a:solidFill>
                  <a:schemeClr val="bg2">
                    <a:lumMod val="25000"/>
                  </a:schemeClr>
                </a:solidFill>
                <a:latin typeface="Calibri"/>
                <a:ea typeface="Adobe Heiti Std R" pitchFamily="34" charset="-128"/>
                <a:cs typeface="Calibri"/>
              </a:rPr>
              <a:t>THANK YOU</a:t>
            </a:r>
            <a:endParaRPr lang="en-US" sz="8000" dirty="0">
              <a:solidFill>
                <a:schemeClr val="bg2">
                  <a:lumMod val="25000"/>
                </a:schemeClr>
              </a:solidFill>
              <a:latin typeface="Calibri"/>
              <a:ea typeface="Adobe Heiti Std R" pitchFamily="34" charset="-128"/>
              <a:cs typeface="Calibri"/>
            </a:endParaRPr>
          </a:p>
        </p:txBody>
      </p:sp>
      <p:sp>
        <p:nvSpPr>
          <p:cNvPr id="3" name="TextBox 2"/>
          <p:cNvSpPr txBox="1"/>
          <p:nvPr/>
        </p:nvSpPr>
        <p:spPr>
          <a:xfrm>
            <a:off x="3315868" y="3962400"/>
            <a:ext cx="2551532" cy="477054"/>
          </a:xfrm>
          <a:prstGeom prst="rect">
            <a:avLst/>
          </a:prstGeom>
          <a:noFill/>
        </p:spPr>
        <p:txBody>
          <a:bodyPr wrap="none" rtlCol="0">
            <a:spAutoFit/>
          </a:bodyPr>
          <a:lstStyle/>
          <a:p>
            <a:r>
              <a:rPr lang="en-US" sz="2500" u="sng" dirty="0" smtClean="0">
                <a:solidFill>
                  <a:srgbClr val="FF0000"/>
                </a:solidFill>
              </a:rPr>
              <a:t>www.playppt.com</a:t>
            </a:r>
            <a:endParaRPr lang="en-US" sz="2500" u="sng" dirty="0">
              <a:solidFill>
                <a:srgbClr val="FF0000"/>
              </a:solidFill>
            </a:endParaRPr>
          </a:p>
        </p:txBody>
      </p:sp>
      <p:pic>
        <p:nvPicPr>
          <p:cNvPr id="4" name="Picture 2" descr="D:\Web\Persona\Play PPT\logo\pptlogo.png"/>
          <p:cNvPicPr>
            <a:picLocks noChangeAspect="1" noChangeArrowheads="1"/>
          </p:cNvPicPr>
          <p:nvPr/>
        </p:nvPicPr>
        <p:blipFill>
          <a:blip r:embed="rId2"/>
          <a:srcRect/>
          <a:stretch>
            <a:fillRect/>
          </a:stretch>
        </p:blipFill>
        <p:spPr bwMode="auto">
          <a:xfrm>
            <a:off x="2514600" y="2971800"/>
            <a:ext cx="4064000" cy="914400"/>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534400" cy="1143000"/>
          </a:xfrm>
        </p:spPr>
        <p:txBody>
          <a:bodyPr>
            <a:normAutofit/>
          </a:bodyPr>
          <a:lstStyle/>
          <a:p>
            <a:r>
              <a:rPr lang="en-US" sz="6000" dirty="0" smtClean="0">
                <a:latin typeface="Calibri"/>
                <a:cs typeface="Calibri"/>
              </a:rPr>
              <a:t>WHAT IS CITRIX XENAPP? </a:t>
            </a:r>
            <a:endParaRPr lang="en-US" sz="6000" dirty="0">
              <a:latin typeface="Calibri"/>
              <a:cs typeface="Calibri"/>
            </a:endParaRPr>
          </a:p>
        </p:txBody>
      </p:sp>
      <p:sp>
        <p:nvSpPr>
          <p:cNvPr id="3" name="Content Placeholder 2"/>
          <p:cNvSpPr>
            <a:spLocks noGrp="1"/>
          </p:cNvSpPr>
          <p:nvPr>
            <p:ph idx="1"/>
          </p:nvPr>
        </p:nvSpPr>
        <p:spPr/>
        <p:txBody>
          <a:bodyPr>
            <a:normAutofit/>
          </a:bodyPr>
          <a:lstStyle/>
          <a:p>
            <a:r>
              <a:rPr lang="en-US" sz="2800" dirty="0">
                <a:latin typeface="Times New Roman" pitchFamily="18" charset="0"/>
                <a:cs typeface="Times New Roman" pitchFamily="18" charset="0"/>
              </a:rPr>
              <a:t>Citrix XenApp is a product that extends Microsoft Remote Desktop Session Host desktop sessions and applications to users via the Citrix HDX protocol.</a:t>
            </a:r>
          </a:p>
          <a:p>
            <a:r>
              <a:rPr lang="en-US" sz="2800" dirty="0">
                <a:latin typeface="Times New Roman" pitchFamily="18" charset="0"/>
                <a:cs typeface="Times New Roman" pitchFamily="18" charset="0"/>
              </a:rPr>
              <a:t>Citrix XenApp and Remote Desktop Services allow Windows applications and computing resources to be centrally managed in a </a:t>
            </a:r>
            <a:r>
              <a:rPr lang="en-US" sz="2800" dirty="0" smtClean="0">
                <a:latin typeface="Times New Roman" pitchFamily="18" charset="0"/>
                <a:cs typeface="Times New Roman" pitchFamily="18" charset="0"/>
              </a:rPr>
              <a:t>secure data </a:t>
            </a:r>
            <a:r>
              <a:rPr lang="en-US" sz="2800" dirty="0">
                <a:latin typeface="Times New Roman" pitchFamily="18" charset="0"/>
                <a:cs typeface="Times New Roman" pitchFamily="18" charset="0"/>
              </a:rPr>
              <a:t>center. </a:t>
            </a: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Users </a:t>
            </a:r>
            <a:r>
              <a:rPr lang="en-US" sz="2800" dirty="0">
                <a:latin typeface="Times New Roman" pitchFamily="18" charset="0"/>
                <a:cs typeface="Times New Roman" pitchFamily="18" charset="0"/>
              </a:rPr>
              <a:t>can access the applications from anywhere and from non-Windows </a:t>
            </a:r>
            <a:r>
              <a:rPr lang="en-US" sz="2800" dirty="0" smtClean="0">
                <a:latin typeface="Times New Roman" pitchFamily="18" charset="0"/>
                <a:cs typeface="Times New Roman" pitchFamily="18" charset="0"/>
              </a:rPr>
              <a:t>clients.</a:t>
            </a:r>
            <a:endParaRPr lang="en-US" sz="2800" dirty="0">
              <a:latin typeface="Times New Roman" pitchFamily="18" charset="0"/>
              <a:cs typeface="Times New Roman" pitchFamily="18" charset="0"/>
            </a:endParaRPr>
          </a:p>
        </p:txBody>
      </p:sp>
      <p:pic>
        <p:nvPicPr>
          <p:cNvPr id="1026" name="Picture 2" descr="D:\Web\Persona\Play PPT\logo\pptlogo.png"/>
          <p:cNvPicPr>
            <a:picLocks noChangeAspect="1" noChangeArrowheads="1"/>
          </p:cNvPicPr>
          <p:nvPr/>
        </p:nvPicPr>
        <p:blipFill>
          <a:blip r:embed="rId2"/>
          <a:srcRect/>
          <a:stretch>
            <a:fillRect/>
          </a:stretch>
        </p:blipFill>
        <p:spPr bwMode="auto">
          <a:xfrm>
            <a:off x="6172200" y="5943600"/>
            <a:ext cx="2729942" cy="609600"/>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792162"/>
          </a:xfrm>
        </p:spPr>
        <p:txBody>
          <a:bodyPr>
            <a:noAutofit/>
          </a:bodyPr>
          <a:lstStyle/>
          <a:p>
            <a:r>
              <a:rPr lang="en-US" sz="5400" dirty="0" smtClean="0">
                <a:latin typeface="Calibri"/>
                <a:cs typeface="Calibri"/>
              </a:rPr>
              <a:t>SERVER COMPONENTS</a:t>
            </a:r>
            <a:endParaRPr lang="en-US" sz="5400" dirty="0">
              <a:latin typeface="Calibri"/>
              <a:cs typeface="Calibri"/>
            </a:endParaRPr>
          </a:p>
        </p:txBody>
      </p:sp>
      <p:sp>
        <p:nvSpPr>
          <p:cNvPr id="3" name="Content Placeholder 2"/>
          <p:cNvSpPr>
            <a:spLocks noGrp="1"/>
          </p:cNvSpPr>
          <p:nvPr>
            <p:ph idx="1"/>
          </p:nvPr>
        </p:nvSpPr>
        <p:spPr>
          <a:xfrm>
            <a:off x="457200" y="1981200"/>
            <a:ext cx="8229600" cy="4525963"/>
          </a:xfrm>
        </p:spPr>
        <p:txBody>
          <a:bodyPr>
            <a:noAutofit/>
          </a:bodyPr>
          <a:lstStyle/>
          <a:p>
            <a:r>
              <a:rPr lang="en-US" sz="2800" dirty="0" smtClean="0">
                <a:latin typeface="Times New Roman" pitchFamily="18" charset="0"/>
                <a:cs typeface="Times New Roman" pitchFamily="18" charset="0"/>
              </a:rPr>
              <a:t>The </a:t>
            </a:r>
            <a:r>
              <a:rPr lang="en-US" sz="2800" dirty="0">
                <a:latin typeface="Times New Roman" pitchFamily="18" charset="0"/>
                <a:cs typeface="Times New Roman" pitchFamily="18" charset="0"/>
              </a:rPr>
              <a:t>Citrix Developer Network contains a set </a:t>
            </a:r>
            <a:r>
              <a:rPr lang="en-US" sz="2800" dirty="0" smtClean="0">
                <a:latin typeface="Times New Roman" pitchFamily="18" charset="0"/>
                <a:cs typeface="Times New Roman" pitchFamily="18" charset="0"/>
              </a:rPr>
              <a:t>of software development kits </a:t>
            </a:r>
            <a:r>
              <a:rPr lang="en-US" sz="2800" dirty="0">
                <a:latin typeface="Times New Roman" pitchFamily="18" charset="0"/>
                <a:cs typeface="Times New Roman" pitchFamily="18" charset="0"/>
              </a:rPr>
              <a:t>that enable custom development for XenApp. </a:t>
            </a: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These </a:t>
            </a:r>
            <a:r>
              <a:rPr lang="en-US" sz="2800" dirty="0">
                <a:latin typeface="Times New Roman" pitchFamily="18" charset="0"/>
                <a:cs typeface="Times New Roman" pitchFamily="18" charset="0"/>
              </a:rPr>
              <a:t>SDKs include the following:</a:t>
            </a:r>
          </a:p>
          <a:p>
            <a:pPr lvl="1"/>
            <a:r>
              <a:rPr lang="en-US" dirty="0">
                <a:latin typeface="Times New Roman" pitchFamily="18" charset="0"/>
                <a:cs typeface="Times New Roman" pitchFamily="18" charset="0"/>
              </a:rPr>
              <a:t>Citrix XenApp SDK</a:t>
            </a:r>
          </a:p>
          <a:p>
            <a:pPr lvl="1"/>
            <a:r>
              <a:rPr lang="en-US" dirty="0">
                <a:latin typeface="Times New Roman" pitchFamily="18" charset="0"/>
                <a:cs typeface="Times New Roman" pitchFamily="18" charset="0"/>
              </a:rPr>
              <a:t>Citrix Virtual Channel SDK</a:t>
            </a:r>
          </a:p>
          <a:p>
            <a:pPr lvl="1"/>
            <a:r>
              <a:rPr lang="en-US" dirty="0">
                <a:latin typeface="Times New Roman" pitchFamily="18" charset="0"/>
                <a:cs typeface="Times New Roman" pitchFamily="18" charset="0"/>
              </a:rPr>
              <a:t>Citrix ICA Client Object SDK</a:t>
            </a:r>
          </a:p>
          <a:p>
            <a:pPr lvl="1"/>
            <a:r>
              <a:rPr lang="en-US" dirty="0">
                <a:latin typeface="Times New Roman" pitchFamily="18" charset="0"/>
                <a:cs typeface="Times New Roman" pitchFamily="18" charset="0"/>
              </a:rPr>
              <a:t>Citrix Web Interface SDK</a:t>
            </a:r>
          </a:p>
          <a:p>
            <a:pPr lvl="1"/>
            <a:r>
              <a:rPr lang="en-US" dirty="0">
                <a:latin typeface="Times New Roman" pitchFamily="18" charset="0"/>
                <a:cs typeface="Times New Roman" pitchFamily="18" charset="0"/>
              </a:rPr>
              <a:t>Citrix Simulation API SDK</a:t>
            </a:r>
          </a:p>
          <a:p>
            <a:endParaRPr lang="en-US" sz="2800" dirty="0">
              <a:latin typeface="Times New Roman" pitchFamily="18" charset="0"/>
              <a:cs typeface="Times New Roman" pitchFamily="18" charset="0"/>
            </a:endParaRPr>
          </a:p>
        </p:txBody>
      </p:sp>
      <p:pic>
        <p:nvPicPr>
          <p:cNvPr id="5" name="Picture 2" descr="D:\Web\Persona\Play PPT\logo\pptlogo.png"/>
          <p:cNvPicPr>
            <a:picLocks noChangeAspect="1" noChangeArrowheads="1"/>
          </p:cNvPicPr>
          <p:nvPr/>
        </p:nvPicPr>
        <p:blipFill>
          <a:blip r:embed="rId2"/>
          <a:srcRect/>
          <a:stretch>
            <a:fillRect/>
          </a:stretch>
        </p:blipFill>
        <p:spPr bwMode="auto">
          <a:xfrm>
            <a:off x="6172200" y="5943600"/>
            <a:ext cx="2729942" cy="609600"/>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Autofit/>
          </a:bodyPr>
          <a:lstStyle/>
          <a:p>
            <a:r>
              <a:rPr lang="en-US" sz="5400" dirty="0" smtClean="0">
                <a:latin typeface="Calibri"/>
                <a:cs typeface="Calibri"/>
              </a:rPr>
              <a:t>CLIENT COMPONENTS</a:t>
            </a:r>
            <a:endParaRPr lang="en-US" sz="5400" dirty="0">
              <a:latin typeface="Calibri"/>
              <a:cs typeface="Calibri"/>
            </a:endParaRPr>
          </a:p>
        </p:txBody>
      </p:sp>
      <p:sp>
        <p:nvSpPr>
          <p:cNvPr id="3" name="Content Placeholder 2"/>
          <p:cNvSpPr>
            <a:spLocks noGrp="1"/>
          </p:cNvSpPr>
          <p:nvPr>
            <p:ph idx="1"/>
          </p:nvPr>
        </p:nvSpPr>
        <p:spPr>
          <a:xfrm>
            <a:off x="457200" y="2057400"/>
            <a:ext cx="8229600" cy="3992563"/>
          </a:xfrm>
        </p:spPr>
        <p:txBody>
          <a:bodyPr>
            <a:normAutofit/>
          </a:bodyPr>
          <a:lstStyle/>
          <a:p>
            <a:r>
              <a:rPr lang="en-US" sz="2800" dirty="0" smtClean="0">
                <a:latin typeface="Times New Roman" pitchFamily="18" charset="0"/>
                <a:cs typeface="Times New Roman" pitchFamily="18" charset="0"/>
              </a:rPr>
              <a:t>XenApp components, including application hosting servers, if any, reside on a Microsoft Windows computer, which can be either standalone or part of a larger cluster (farm) of Citrix servers.</a:t>
            </a:r>
          </a:p>
          <a:p>
            <a:r>
              <a:rPr lang="en-US" sz="2800" dirty="0" smtClean="0">
                <a:latin typeface="Times New Roman" pitchFamily="18" charset="0"/>
                <a:cs typeface="Times New Roman" pitchFamily="18" charset="0"/>
              </a:rPr>
              <a:t>XenApp components, including application hosting servers, if any, reside on a Microsoft Windows computer, which can be either standalone or part of a larger cluster (farm) of Citrix servers.</a:t>
            </a:r>
          </a:p>
          <a:p>
            <a:endParaRPr lang="en-US" sz="2800" dirty="0" smtClean="0">
              <a:latin typeface="Times New Roman" pitchFamily="18" charset="0"/>
              <a:cs typeface="Times New Roman" pitchFamily="18" charset="0"/>
            </a:endParaRPr>
          </a:p>
          <a:p>
            <a:endParaRPr lang="en-US" sz="2800" dirty="0"/>
          </a:p>
        </p:txBody>
      </p:sp>
      <p:pic>
        <p:nvPicPr>
          <p:cNvPr id="5" name="Picture 2" descr="D:\Web\Persona\Play PPT\logo\pptlogo.png"/>
          <p:cNvPicPr>
            <a:picLocks noChangeAspect="1" noChangeArrowheads="1"/>
          </p:cNvPicPr>
          <p:nvPr/>
        </p:nvPicPr>
        <p:blipFill>
          <a:blip r:embed="rId2"/>
          <a:srcRect/>
          <a:stretch>
            <a:fillRect/>
          </a:stretch>
        </p:blipFill>
        <p:spPr bwMode="auto">
          <a:xfrm>
            <a:off x="6172200" y="5943600"/>
            <a:ext cx="2729942" cy="609600"/>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14400"/>
            <a:ext cx="8229600" cy="1143000"/>
          </a:xfrm>
        </p:spPr>
        <p:txBody>
          <a:bodyPr>
            <a:normAutofit/>
          </a:bodyPr>
          <a:lstStyle/>
          <a:p>
            <a:r>
              <a:rPr lang="en-US" sz="6000" dirty="0" smtClean="0">
                <a:latin typeface="Calibri"/>
                <a:cs typeface="Calibri"/>
              </a:rPr>
              <a:t>XENAPP ENVIRONMENT</a:t>
            </a:r>
            <a:endParaRPr lang="en-US" sz="6000" dirty="0">
              <a:latin typeface="Calibri"/>
              <a:cs typeface="Calibri"/>
            </a:endParaRPr>
          </a:p>
        </p:txBody>
      </p:sp>
      <p:sp>
        <p:nvSpPr>
          <p:cNvPr id="3" name="Content Placeholder 2"/>
          <p:cNvSpPr>
            <a:spLocks noGrp="1"/>
          </p:cNvSpPr>
          <p:nvPr>
            <p:ph idx="1"/>
          </p:nvPr>
        </p:nvSpPr>
        <p:spPr>
          <a:xfrm>
            <a:off x="457200" y="2667000"/>
            <a:ext cx="8229600" cy="3078163"/>
          </a:xfrm>
        </p:spPr>
        <p:txBody>
          <a:bodyPr>
            <a:noAutofit/>
          </a:bodyPr>
          <a:lstStyle/>
          <a:p>
            <a:pPr>
              <a:buNone/>
            </a:pPr>
            <a:r>
              <a:rPr lang="en-US" sz="3000" dirty="0">
                <a:latin typeface="Times New Roman" pitchFamily="18" charset="0"/>
                <a:cs typeface="Times New Roman" pitchFamily="18" charset="0"/>
              </a:rPr>
              <a:t>A XenApp environment consists of three parts</a:t>
            </a:r>
            <a:r>
              <a:rPr lang="en-US" sz="3000" dirty="0" smtClean="0">
                <a:latin typeface="Times New Roman" pitchFamily="18" charset="0"/>
                <a:cs typeface="Times New Roman" pitchFamily="18" charset="0"/>
              </a:rPr>
              <a:t>:</a:t>
            </a:r>
          </a:p>
          <a:p>
            <a:pPr>
              <a:buNone/>
            </a:pPr>
            <a:endParaRPr lang="en-US" sz="3000" dirty="0" smtClean="0">
              <a:latin typeface="Times New Roman" pitchFamily="18" charset="0"/>
              <a:cs typeface="Times New Roman" pitchFamily="18" charset="0"/>
            </a:endParaRPr>
          </a:p>
          <a:p>
            <a:r>
              <a:rPr lang="en-US" sz="3000" dirty="0" smtClean="0">
                <a:latin typeface="Times New Roman" pitchFamily="18" charset="0"/>
                <a:cs typeface="Times New Roman" pitchFamily="18" charset="0"/>
              </a:rPr>
              <a:t> Multi-User Operating System</a:t>
            </a:r>
          </a:p>
          <a:p>
            <a:r>
              <a:rPr lang="en-US" sz="3000" dirty="0" smtClean="0">
                <a:latin typeface="Times New Roman" pitchFamily="18" charset="0"/>
                <a:cs typeface="Times New Roman" pitchFamily="18" charset="0"/>
              </a:rPr>
              <a:t> XenApp Software</a:t>
            </a:r>
          </a:p>
          <a:p>
            <a:r>
              <a:rPr lang="en-US" sz="3000" dirty="0" smtClean="0">
                <a:latin typeface="Times New Roman" pitchFamily="18" charset="0"/>
                <a:cs typeface="Times New Roman" pitchFamily="18" charset="0"/>
              </a:rPr>
              <a:t> Client Devices</a:t>
            </a:r>
            <a:endParaRPr lang="en-US" sz="3000" dirty="0">
              <a:latin typeface="Times New Roman" pitchFamily="18" charset="0"/>
              <a:cs typeface="Times New Roman" pitchFamily="18" charset="0"/>
            </a:endParaRPr>
          </a:p>
        </p:txBody>
      </p:sp>
      <p:pic>
        <p:nvPicPr>
          <p:cNvPr id="5" name="Picture 2" descr="D:\Web\Persona\Play PPT\logo\pptlogo.png"/>
          <p:cNvPicPr>
            <a:picLocks noChangeAspect="1" noChangeArrowheads="1"/>
          </p:cNvPicPr>
          <p:nvPr/>
        </p:nvPicPr>
        <p:blipFill>
          <a:blip r:embed="rId2"/>
          <a:srcRect/>
          <a:stretch>
            <a:fillRect/>
          </a:stretch>
        </p:blipFill>
        <p:spPr bwMode="auto">
          <a:xfrm>
            <a:off x="6172200" y="5943600"/>
            <a:ext cx="2729942" cy="609600"/>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MULTI-USER OPERATING SYSTEM</a:t>
            </a:r>
            <a:endParaRPr lang="en-US" dirty="0"/>
          </a:p>
        </p:txBody>
      </p:sp>
      <p:sp>
        <p:nvSpPr>
          <p:cNvPr id="3" name="Content Placeholder 2"/>
          <p:cNvSpPr>
            <a:spLocks noGrp="1"/>
          </p:cNvSpPr>
          <p:nvPr>
            <p:ph idx="1"/>
          </p:nvPr>
        </p:nvSpPr>
        <p:spPr>
          <a:xfrm>
            <a:off x="457200" y="2468880"/>
            <a:ext cx="8229600" cy="3322320"/>
          </a:xfrm>
        </p:spPr>
        <p:txBody>
          <a:bodyPr>
            <a:normAutofit/>
          </a:bodyPr>
          <a:lstStyle/>
          <a:p>
            <a:r>
              <a:rPr lang="en-US" sz="2800" dirty="0" smtClean="0">
                <a:latin typeface="Times New Roman" pitchFamily="18" charset="0"/>
                <a:cs typeface="Times New Roman" pitchFamily="18" charset="0"/>
              </a:rPr>
              <a:t>Microsoft </a:t>
            </a:r>
            <a:r>
              <a:rPr lang="en-US" sz="2800" dirty="0">
                <a:latin typeface="Times New Roman" pitchFamily="18" charset="0"/>
                <a:cs typeface="Times New Roman" pitchFamily="18" charset="0"/>
              </a:rPr>
              <a:t>Windows Server with the Remote Desktop Session Host feature allows multiple users to independently access a server. </a:t>
            </a:r>
            <a:endParaRPr lang="en-US" sz="2800" dirty="0" smtClean="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Users can connect to individual applications or session-based desktops</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pic>
        <p:nvPicPr>
          <p:cNvPr id="4" name="Picture 2" descr="D:\Web\Persona\Play PPT\logo\pptlogo.png"/>
          <p:cNvPicPr>
            <a:picLocks noChangeAspect="1" noChangeArrowheads="1"/>
          </p:cNvPicPr>
          <p:nvPr/>
        </p:nvPicPr>
        <p:blipFill>
          <a:blip r:embed="rId2"/>
          <a:srcRect/>
          <a:stretch>
            <a:fillRect/>
          </a:stretch>
        </p:blipFill>
        <p:spPr bwMode="auto">
          <a:xfrm>
            <a:off x="6172200" y="5943600"/>
            <a:ext cx="2729942" cy="609600"/>
          </a:xfrm>
          <a:prstGeom prst="rect">
            <a:avLst/>
          </a:prstGeom>
          <a:noFill/>
        </p:spPr>
      </p:pic>
    </p:spTree>
    <p:extLst>
      <p:ext uri="{BB962C8B-B14F-4D97-AF65-F5344CB8AC3E}">
        <p14:creationId xmlns:p14="http://schemas.microsoft.com/office/powerpoint/2010/main" val="29211994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XENAPP SOFTWARE</a:t>
            </a:r>
            <a:endParaRPr lang="en-US" dirty="0"/>
          </a:p>
        </p:txBody>
      </p:sp>
      <p:sp>
        <p:nvSpPr>
          <p:cNvPr id="3" name="Content Placeholder 2"/>
          <p:cNvSpPr>
            <a:spLocks noGrp="1"/>
          </p:cNvSpPr>
          <p:nvPr>
            <p:ph idx="1"/>
          </p:nvPr>
        </p:nvSpPr>
        <p:spPr>
          <a:xfrm>
            <a:off x="457200" y="2209800"/>
            <a:ext cx="8229600" cy="3810000"/>
          </a:xfrm>
        </p:spPr>
        <p:txBody>
          <a:bodyPr/>
          <a:lstStyle/>
          <a:p>
            <a:r>
              <a:rPr lang="en-US" sz="2400" dirty="0">
                <a:latin typeface="Times New Roman" pitchFamily="18" charset="0"/>
                <a:cs typeface="Times New Roman" pitchFamily="18" charset="0"/>
              </a:rPr>
              <a:t>Citrix XenApp extends the Remote Desktop Services applications and desktops to client devices via the HDX protocol. </a:t>
            </a:r>
            <a:endParaRPr lang="en-US" sz="2400" dirty="0" smtClean="0">
              <a:latin typeface="Times New Roman" pitchFamily="18" charset="0"/>
              <a:cs typeface="Times New Roman" pitchFamily="18" charset="0"/>
            </a:endParaRPr>
          </a:p>
          <a:p>
            <a:pPr marL="0" indent="0">
              <a:buNone/>
            </a:pPr>
            <a:endParaRPr lang="en-US" sz="2400" dirty="0" smtClean="0">
              <a:latin typeface="Times New Roman" pitchFamily="18" charset="0"/>
              <a:cs typeface="Times New Roman" pitchFamily="18" charset="0"/>
            </a:endParaRPr>
          </a:p>
          <a:p>
            <a:r>
              <a:rPr lang="en-US" sz="2400" dirty="0">
                <a:latin typeface="Times New Roman" pitchFamily="18" charset="0"/>
                <a:cs typeface="Times New Roman" pitchFamily="18" charset="0"/>
              </a:rPr>
              <a:t>HDX provides remote display capabilities, multimedia redirection, USB redirection, and a variety of other capabilities, depending on the client </a:t>
            </a:r>
            <a:r>
              <a:rPr lang="en-US" sz="2400" dirty="0" smtClean="0">
                <a:latin typeface="Times New Roman" pitchFamily="18" charset="0"/>
                <a:cs typeface="Times New Roman" pitchFamily="18" charset="0"/>
              </a:rPr>
              <a:t>device</a:t>
            </a:r>
            <a:r>
              <a:rPr lang="en-US" sz="2400" dirty="0">
                <a:latin typeface="Times New Roman" pitchFamily="18" charset="0"/>
                <a:cs typeface="Times New Roman" pitchFamily="18" charset="0"/>
              </a:rPr>
              <a:t>.</a:t>
            </a:r>
          </a:p>
          <a:p>
            <a:endParaRPr lang="en-US" dirty="0"/>
          </a:p>
        </p:txBody>
      </p:sp>
      <p:pic>
        <p:nvPicPr>
          <p:cNvPr id="4" name="Picture 2" descr="D:\Web\Persona\Play PPT\logo\pptlogo.png"/>
          <p:cNvPicPr>
            <a:picLocks noChangeAspect="1" noChangeArrowheads="1"/>
          </p:cNvPicPr>
          <p:nvPr/>
        </p:nvPicPr>
        <p:blipFill>
          <a:blip r:embed="rId2"/>
          <a:srcRect/>
          <a:stretch>
            <a:fillRect/>
          </a:stretch>
        </p:blipFill>
        <p:spPr bwMode="auto">
          <a:xfrm>
            <a:off x="6172200" y="5943600"/>
            <a:ext cx="2729942" cy="609600"/>
          </a:xfrm>
          <a:prstGeom prst="rect">
            <a:avLst/>
          </a:prstGeom>
          <a:noFill/>
        </p:spPr>
      </p:pic>
    </p:spTree>
    <p:extLst>
      <p:ext uri="{BB962C8B-B14F-4D97-AF65-F5344CB8AC3E}">
        <p14:creationId xmlns:p14="http://schemas.microsoft.com/office/powerpoint/2010/main" val="30219176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229600" cy="1143000"/>
          </a:xfrm>
        </p:spPr>
        <p:txBody>
          <a:bodyPr/>
          <a:lstStyle/>
          <a:p>
            <a:r>
              <a:rPr lang="en-US" dirty="0" smtClean="0"/>
              <a:t>CLIENT DEVICES</a:t>
            </a:r>
            <a:endParaRPr lang="en-US" dirty="0"/>
          </a:p>
        </p:txBody>
      </p:sp>
      <p:sp>
        <p:nvSpPr>
          <p:cNvPr id="3" name="Content Placeholder 2"/>
          <p:cNvSpPr>
            <a:spLocks noGrp="1"/>
          </p:cNvSpPr>
          <p:nvPr>
            <p:ph idx="1"/>
          </p:nvPr>
        </p:nvSpPr>
        <p:spPr>
          <a:xfrm>
            <a:off x="457200" y="2057400"/>
            <a:ext cx="8229600" cy="4389120"/>
          </a:xfrm>
        </p:spPr>
        <p:txBody>
          <a:bodyPr>
            <a:normAutofit/>
          </a:bodyPr>
          <a:lstStyle/>
          <a:p>
            <a:r>
              <a:rPr lang="en-US" sz="2800" dirty="0" smtClean="0">
                <a:latin typeface="Times New Roman" pitchFamily="18" charset="0"/>
                <a:cs typeface="Times New Roman" pitchFamily="18" charset="0"/>
              </a:rPr>
              <a:t>XenApp </a:t>
            </a:r>
            <a:r>
              <a:rPr lang="en-US" sz="2800" dirty="0">
                <a:latin typeface="Times New Roman" pitchFamily="18" charset="0"/>
                <a:cs typeface="Times New Roman" pitchFamily="18" charset="0"/>
              </a:rPr>
              <a:t>sessions and applications can be accessed by client devices using a software client called Citrix Receiver. </a:t>
            </a:r>
            <a:endParaRPr lang="en-US" sz="2800" dirty="0" smtClean="0">
              <a:latin typeface="Times New Roman" pitchFamily="18" charset="0"/>
              <a:cs typeface="Times New Roman" pitchFamily="18" charset="0"/>
            </a:endParaRPr>
          </a:p>
          <a:p>
            <a:pPr marL="0" indent="0">
              <a:buNone/>
            </a:pP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Citrix </a:t>
            </a:r>
            <a:r>
              <a:rPr lang="en-US" sz="2800" dirty="0">
                <a:latin typeface="Times New Roman" pitchFamily="18" charset="0"/>
                <a:cs typeface="Times New Roman" pitchFamily="18" charset="0"/>
              </a:rPr>
              <a:t>Receiver is available for a very large array of client form factors and operating systems</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pic>
        <p:nvPicPr>
          <p:cNvPr id="4" name="Picture 2" descr="D:\Web\Persona\Play PPT\logo\pptlogo.png"/>
          <p:cNvPicPr>
            <a:picLocks noChangeAspect="1" noChangeArrowheads="1"/>
          </p:cNvPicPr>
          <p:nvPr/>
        </p:nvPicPr>
        <p:blipFill>
          <a:blip r:embed="rId2"/>
          <a:srcRect/>
          <a:stretch>
            <a:fillRect/>
          </a:stretch>
        </p:blipFill>
        <p:spPr bwMode="auto">
          <a:xfrm>
            <a:off x="6172200" y="5943600"/>
            <a:ext cx="2729942" cy="609600"/>
          </a:xfrm>
          <a:prstGeom prst="rect">
            <a:avLst/>
          </a:prstGeom>
          <a:noFill/>
        </p:spPr>
      </p:pic>
    </p:spTree>
    <p:extLst>
      <p:ext uri="{BB962C8B-B14F-4D97-AF65-F5344CB8AC3E}">
        <p14:creationId xmlns:p14="http://schemas.microsoft.com/office/powerpoint/2010/main" val="25282522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CITRIX XENAPP ARCHITECHTURE</a:t>
            </a:r>
            <a:endParaRPr lang="en-US" dirty="0"/>
          </a:p>
        </p:txBody>
      </p:sp>
      <p:pic>
        <p:nvPicPr>
          <p:cNvPr id="4" name="Picture 2" descr="C:\Users\Arun Yogesh\Downloads\archi_std.png"/>
          <p:cNvPicPr>
            <a:picLocks noChangeAspect="1" noChangeArrowheads="1"/>
          </p:cNvPicPr>
          <p:nvPr/>
        </p:nvPicPr>
        <p:blipFill>
          <a:blip r:embed="rId2"/>
          <a:srcRect/>
          <a:stretch>
            <a:fillRect/>
          </a:stretch>
        </p:blipFill>
        <p:spPr bwMode="auto">
          <a:xfrm>
            <a:off x="1371600" y="2209800"/>
            <a:ext cx="6019800" cy="3930837"/>
          </a:xfrm>
          <a:prstGeom prst="rect">
            <a:avLst/>
          </a:prstGeom>
          <a:noFill/>
        </p:spPr>
      </p:pic>
      <p:pic>
        <p:nvPicPr>
          <p:cNvPr id="5" name="Picture 2" descr="D:\Web\Persona\Play PPT\logo\pptlogo.png"/>
          <p:cNvPicPr>
            <a:picLocks noChangeAspect="1" noChangeArrowheads="1"/>
          </p:cNvPicPr>
          <p:nvPr/>
        </p:nvPicPr>
        <p:blipFill>
          <a:blip r:embed="rId3"/>
          <a:srcRect/>
          <a:stretch>
            <a:fillRect/>
          </a:stretch>
        </p:blipFill>
        <p:spPr bwMode="auto">
          <a:xfrm>
            <a:off x="6172200" y="5943600"/>
            <a:ext cx="2729942" cy="609600"/>
          </a:xfrm>
          <a:prstGeom prst="rect">
            <a:avLst/>
          </a:prstGeom>
          <a:noFill/>
        </p:spPr>
      </p:pic>
    </p:spTree>
    <p:extLst>
      <p:ext uri="{BB962C8B-B14F-4D97-AF65-F5344CB8AC3E}">
        <p14:creationId xmlns:p14="http://schemas.microsoft.com/office/powerpoint/2010/main" val="15653671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113</TotalTime>
  <Words>457</Words>
  <Application>Microsoft Macintosh PowerPoint</Application>
  <PresentationFormat>On-screen Show (4:3)</PresentationFormat>
  <Paragraphs>54</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Flow</vt:lpstr>
      <vt:lpstr>PowerPoint Presentation</vt:lpstr>
      <vt:lpstr>WHAT IS CITRIX XENAPP? </vt:lpstr>
      <vt:lpstr>SERVER COMPONENTS</vt:lpstr>
      <vt:lpstr>CLIENT COMPONENTS</vt:lpstr>
      <vt:lpstr>XENAPP ENVIRONMENT</vt:lpstr>
      <vt:lpstr>MULTI-USER OPERATING SYSTEM</vt:lpstr>
      <vt:lpstr>XENAPP SOFTWARE</vt:lpstr>
      <vt:lpstr>CLIENT DEVICES</vt:lpstr>
      <vt:lpstr>CITRIX XENAPP ARCHITECHTURE</vt:lpstr>
      <vt:lpstr>KEY FEATURES</vt:lpstr>
      <vt:lpstr>BENEFITS OF XENAPP</vt:lpstr>
      <vt:lpstr>CONCLUSION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Citrix XenApp</dc:title>
  <dc:creator>Arun Yogesh</dc:creator>
  <cp:lastModifiedBy>N S ARUN YOGESH</cp:lastModifiedBy>
  <cp:revision>15</cp:revision>
  <dcterms:created xsi:type="dcterms:W3CDTF">2015-02-21T23:38:35Z</dcterms:created>
  <dcterms:modified xsi:type="dcterms:W3CDTF">2015-03-09T14:03:01Z</dcterms:modified>
</cp:coreProperties>
</file>