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6" r:id="rId3"/>
    <p:sldId id="260" r:id="rId4"/>
    <p:sldId id="262" r:id="rId5"/>
    <p:sldId id="265" r:id="rId6"/>
    <p:sldId id="261" r:id="rId7"/>
    <p:sldId id="263" r:id="rId8"/>
    <p:sldId id="266" r:id="rId9"/>
    <p:sldId id="257" r:id="rId10"/>
    <p:sldId id="258" r:id="rId11"/>
    <p:sldId id="259"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83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30/05/15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30/05/15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30/05/15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30/05/15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30/05/15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30/05/15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30/05/15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30/05/15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30/05/15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30/05/15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30/05/15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30/05/15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gif"/><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run Yogesh\Downloads\iGo-eBike-Sharing-Concept-Charges-Your-Smartphone-41.jpg"/>
          <p:cNvPicPr>
            <a:picLocks noChangeAspect="1" noChangeArrowheads="1"/>
          </p:cNvPicPr>
          <p:nvPr/>
        </p:nvPicPr>
        <p:blipFill>
          <a:blip r:embed="rId2"/>
          <a:srcRect/>
          <a:stretch>
            <a:fillRect/>
          </a:stretch>
        </p:blipFill>
        <p:spPr bwMode="auto">
          <a:xfrm>
            <a:off x="2209800" y="1295400"/>
            <a:ext cx="4724400" cy="3543300"/>
          </a:xfrm>
          <a:prstGeom prst="rect">
            <a:avLst/>
          </a:prstGeom>
          <a:noFill/>
        </p:spPr>
      </p:pic>
      <p:sp>
        <p:nvSpPr>
          <p:cNvPr id="4" name="TextBox 3"/>
          <p:cNvSpPr txBox="1"/>
          <p:nvPr/>
        </p:nvSpPr>
        <p:spPr>
          <a:xfrm>
            <a:off x="762000" y="5105400"/>
            <a:ext cx="8077200" cy="861774"/>
          </a:xfrm>
          <a:prstGeom prst="rect">
            <a:avLst/>
          </a:prstGeom>
          <a:noFill/>
        </p:spPr>
        <p:txBody>
          <a:bodyPr wrap="square" rtlCol="0">
            <a:spAutoFit/>
          </a:bodyPr>
          <a:lstStyle/>
          <a:p>
            <a:r>
              <a:rPr lang="en-US" sz="5000" dirty="0" smtClean="0">
                <a:solidFill>
                  <a:srgbClr val="0070C0"/>
                </a:solidFill>
                <a:latin typeface="Book Antiqua"/>
                <a:cs typeface="Book Antiqua"/>
              </a:rPr>
              <a:t>ELECTRIC BICYCLE PPT</a:t>
            </a:r>
            <a:endParaRPr lang="en-US" sz="5000" dirty="0" smtClean="0">
              <a:solidFill>
                <a:srgbClr val="0070C0"/>
              </a:solidFill>
              <a:latin typeface="Book Antiqua"/>
              <a:cs typeface="Book Antiqua"/>
            </a:endParaRPr>
          </a:p>
        </p:txBody>
      </p:sp>
      <p:pic>
        <p:nvPicPr>
          <p:cNvPr id="5" name="Picture 2" descr="D:\Web\Persona\Play PPT\logo\pptlogo.png"/>
          <p:cNvPicPr>
            <a:picLocks noChangeAspect="1" noChangeArrowheads="1"/>
          </p:cNvPicPr>
          <p:nvPr/>
        </p:nvPicPr>
        <p:blipFill>
          <a:blip r:embed="rId3"/>
          <a:srcRect/>
          <a:stretch>
            <a:fillRect/>
          </a:stretch>
        </p:blipFill>
        <p:spPr bwMode="auto">
          <a:xfrm>
            <a:off x="3048001" y="309977"/>
            <a:ext cx="3048000" cy="680623"/>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74837"/>
            <a:ext cx="8229600" cy="4525963"/>
          </a:xfrm>
        </p:spPr>
        <p:txBody>
          <a:bodyPr>
            <a:normAutofit/>
          </a:bodyPr>
          <a:lstStyle/>
          <a:p>
            <a:r>
              <a:rPr lang="en-US" sz="2400" dirty="0" smtClean="0">
                <a:latin typeface="Times New Roman" pitchFamily="18" charset="0"/>
                <a:cs typeface="Times New Roman" pitchFamily="18" charset="0"/>
              </a:rPr>
              <a:t>A main advantage of electric bicycle over motorcycles or mopeds, including electric motorcycles. </a:t>
            </a:r>
          </a:p>
          <a:p>
            <a:r>
              <a:rPr lang="en-US" sz="2400" dirty="0" smtClean="0">
                <a:latin typeface="Times New Roman" pitchFamily="18" charset="0"/>
                <a:cs typeface="Times New Roman" pitchFamily="18" charset="0"/>
              </a:rPr>
              <a:t>In electric bike can use the bicycle infrastructure, park in bicycle areas, ride on sidewalks and bike paths. </a:t>
            </a:r>
          </a:p>
          <a:p>
            <a:r>
              <a:rPr lang="en-US" sz="2400" dirty="0" smtClean="0">
                <a:latin typeface="Times New Roman" pitchFamily="18" charset="0"/>
                <a:cs typeface="Times New Roman" pitchFamily="18" charset="0"/>
              </a:rPr>
              <a:t>This allows for much faster movement in congested downtown areas. </a:t>
            </a:r>
          </a:p>
          <a:p>
            <a:r>
              <a:rPr lang="en-US" sz="2400" dirty="0" smtClean="0">
                <a:latin typeface="Times New Roman" pitchFamily="18" charset="0"/>
                <a:cs typeface="Times New Roman" pitchFamily="18" charset="0"/>
              </a:rPr>
              <a:t>Electric bicycles also allow the rider to pedal and get exercise in time they normally spend commuting.</a:t>
            </a:r>
          </a:p>
          <a:p>
            <a:endParaRPr lang="en-US" sz="2400" dirty="0">
              <a:latin typeface="Times New Roman" pitchFamily="18" charset="0"/>
              <a:cs typeface="Times New Roman" pitchFamily="18" charset="0"/>
            </a:endParaRPr>
          </a:p>
        </p:txBody>
      </p:sp>
      <p:sp>
        <p:nvSpPr>
          <p:cNvPr id="2" name="Title 1"/>
          <p:cNvSpPr>
            <a:spLocks noGrp="1"/>
          </p:cNvSpPr>
          <p:nvPr>
            <p:ph type="title"/>
          </p:nvPr>
        </p:nvSpPr>
        <p:spPr>
          <a:xfrm>
            <a:off x="457200" y="685800"/>
            <a:ext cx="8229600" cy="1143000"/>
          </a:xfrm>
        </p:spPr>
        <p:txBody>
          <a:bodyPr>
            <a:noAutofit/>
          </a:bodyPr>
          <a:lstStyle/>
          <a:p>
            <a:r>
              <a:rPr lang="en-US" b="1" cap="all" dirty="0" smtClean="0">
                <a:latin typeface="Times New Roman" pitchFamily="18" charset="0"/>
                <a:cs typeface="Times New Roman" pitchFamily="18" charset="0"/>
              </a:rPr>
              <a:t>ADVANTAGES OF ELECTRIC BICYCLES</a:t>
            </a:r>
            <a:br>
              <a:rPr lang="en-US" b="1" cap="all"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pic>
        <p:nvPicPr>
          <p:cNvPr id="5" name="Picture 2" descr="D:\Web\Persona\Play PPT\logo\pptlogo.png"/>
          <p:cNvPicPr>
            <a:picLocks noChangeAspect="1" noChangeArrowheads="1"/>
          </p:cNvPicPr>
          <p:nvPr/>
        </p:nvPicPr>
        <p:blipFill>
          <a:blip r:embed="rId2"/>
          <a:srcRect/>
          <a:stretch>
            <a:fillRect/>
          </a:stretch>
        </p:blipFill>
        <p:spPr bwMode="auto">
          <a:xfrm>
            <a:off x="7010400" y="6248400"/>
            <a:ext cx="1981201" cy="44240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500" dirty="0" smtClean="0">
                <a:latin typeface="Times New Roman" pitchFamily="18" charset="0"/>
                <a:cs typeface="Times New Roman" pitchFamily="18" charset="0"/>
              </a:rPr>
              <a:t>The issues associated with electric bicycles may be addressed by custom-designed drives that are most efficient over a given operating cycle.</a:t>
            </a:r>
          </a:p>
          <a:p>
            <a:r>
              <a:rPr lang="en-US" sz="2500" dirty="0" smtClean="0">
                <a:latin typeface="Times New Roman" pitchFamily="18" charset="0"/>
                <a:cs typeface="Times New Roman" pitchFamily="18" charset="0"/>
              </a:rPr>
              <a:t> These include city bicycles, hill bicycles, distance bicycles, and speedy bicycles. </a:t>
            </a:r>
          </a:p>
          <a:p>
            <a:r>
              <a:rPr lang="en-US" sz="2500" dirty="0" smtClean="0">
                <a:latin typeface="Times New Roman" pitchFamily="18" charset="0"/>
                <a:cs typeface="Times New Roman" pitchFamily="18" charset="0"/>
              </a:rPr>
              <a:t>The results of the studies listed here can serve as a platform to improve electric bicycle performance if new drive systems are designed around key parameters that will result in improvement of the system performance.</a:t>
            </a:r>
          </a:p>
          <a:p>
            <a:r>
              <a:rPr lang="en-US" sz="2500" dirty="0" smtClean="0">
                <a:latin typeface="Times New Roman" pitchFamily="18" charset="0"/>
                <a:cs typeface="Times New Roman" pitchFamily="18" charset="0"/>
              </a:rPr>
              <a:t> Furthermore, they can be used for comparison of existing drives in a systematical, comprehensive, and technical way.</a:t>
            </a:r>
            <a:endParaRPr lang="en-US" sz="25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CONCLUSIONS </a:t>
            </a:r>
            <a:endParaRPr lang="en-US" b="1" dirty="0"/>
          </a:p>
        </p:txBody>
      </p:sp>
      <p:pic>
        <p:nvPicPr>
          <p:cNvPr id="5" name="Picture 2" descr="D:\Web\Persona\Play PPT\logo\pptlogo.png"/>
          <p:cNvPicPr>
            <a:picLocks noChangeAspect="1" noChangeArrowheads="1"/>
          </p:cNvPicPr>
          <p:nvPr/>
        </p:nvPicPr>
        <p:blipFill>
          <a:blip r:embed="rId2"/>
          <a:srcRect/>
          <a:stretch>
            <a:fillRect/>
          </a:stretch>
        </p:blipFill>
        <p:spPr bwMode="auto">
          <a:xfrm>
            <a:off x="7010400" y="6248400"/>
            <a:ext cx="1981201" cy="44240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33600" y="1600200"/>
            <a:ext cx="4880182" cy="1015663"/>
          </a:xfrm>
          <a:prstGeom prst="rect">
            <a:avLst/>
          </a:prstGeom>
          <a:noFill/>
        </p:spPr>
        <p:txBody>
          <a:bodyPr wrap="square" rtlCol="0">
            <a:spAutoFit/>
          </a:bodyPr>
          <a:lstStyle/>
          <a:p>
            <a:r>
              <a:rPr lang="en-US" sz="6000" b="1" dirty="0" smtClean="0">
                <a:solidFill>
                  <a:srgbClr val="0070C0"/>
                </a:solidFill>
                <a:latin typeface="Times New Roman" pitchFamily="18" charset="0"/>
                <a:cs typeface="Times New Roman" pitchFamily="18" charset="0"/>
              </a:rPr>
              <a:t>THANK YOU</a:t>
            </a:r>
            <a:endParaRPr lang="en-US" sz="6000" b="1" dirty="0">
              <a:solidFill>
                <a:srgbClr val="0070C0"/>
              </a:solidFill>
              <a:latin typeface="Times New Roman" pitchFamily="18" charset="0"/>
              <a:cs typeface="Times New Roman" pitchFamily="18" charset="0"/>
            </a:endParaRPr>
          </a:p>
        </p:txBody>
      </p:sp>
      <p:pic>
        <p:nvPicPr>
          <p:cNvPr id="4098" name="Picture 2" descr="D:\Web\Persona\Play PPT\logo\pptlogo.png"/>
          <p:cNvPicPr>
            <a:picLocks noChangeAspect="1" noChangeArrowheads="1"/>
          </p:cNvPicPr>
          <p:nvPr/>
        </p:nvPicPr>
        <p:blipFill>
          <a:blip r:embed="rId2"/>
          <a:srcRect/>
          <a:stretch>
            <a:fillRect/>
          </a:stretch>
        </p:blipFill>
        <p:spPr bwMode="auto">
          <a:xfrm>
            <a:off x="2514600" y="3429000"/>
            <a:ext cx="3886200" cy="760343"/>
          </a:xfrm>
          <a:prstGeom prst="rect">
            <a:avLst/>
          </a:prstGeom>
          <a:noFill/>
        </p:spPr>
      </p:pic>
      <p:sp>
        <p:nvSpPr>
          <p:cNvPr id="7" name="TextBox 6"/>
          <p:cNvSpPr txBox="1"/>
          <p:nvPr/>
        </p:nvSpPr>
        <p:spPr>
          <a:xfrm>
            <a:off x="3200400" y="4495800"/>
            <a:ext cx="2514600" cy="400110"/>
          </a:xfrm>
          <a:prstGeom prst="rect">
            <a:avLst/>
          </a:prstGeom>
          <a:noFill/>
        </p:spPr>
        <p:txBody>
          <a:bodyPr wrap="square" rtlCol="0">
            <a:spAutoFit/>
          </a:bodyPr>
          <a:lstStyle/>
          <a:p>
            <a:r>
              <a:rPr lang="en-US" sz="2000" u="sng" dirty="0" smtClean="0">
                <a:solidFill>
                  <a:srgbClr val="FF0000"/>
                </a:solidFill>
                <a:latin typeface="Times New Roman" pitchFamily="18" charset="0"/>
                <a:cs typeface="Times New Roman" pitchFamily="18" charset="0"/>
              </a:rPr>
              <a:t>www.playppt.com</a:t>
            </a:r>
            <a:endParaRPr lang="en-US" sz="2000" u="sng" dirty="0">
              <a:solidFill>
                <a:srgbClr val="FF0000"/>
              </a:solidFill>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noAutofit/>
          </a:bodyPr>
          <a:lstStyle/>
          <a:p>
            <a:r>
              <a:rPr lang="en-US" sz="2400" dirty="0" smtClean="0">
                <a:latin typeface="Times New Roman" pitchFamily="18" charset="0"/>
                <a:cs typeface="Times New Roman" pitchFamily="18" charset="0"/>
              </a:rPr>
              <a:t>An </a:t>
            </a:r>
            <a:r>
              <a:rPr lang="en-US" sz="2400" b="1" dirty="0" smtClean="0">
                <a:latin typeface="Times New Roman" pitchFamily="18" charset="0"/>
                <a:cs typeface="Times New Roman" pitchFamily="18" charset="0"/>
              </a:rPr>
              <a:t>electric bicycle</a:t>
            </a:r>
            <a:r>
              <a:rPr lang="en-US" sz="2400" dirty="0" smtClean="0">
                <a:latin typeface="Times New Roman" pitchFamily="18" charset="0"/>
                <a:cs typeface="Times New Roman" pitchFamily="18" charset="0"/>
              </a:rPr>
              <a:t>, also known as an </a:t>
            </a:r>
            <a:r>
              <a:rPr lang="en-US" sz="2400" b="1" dirty="0" smtClean="0">
                <a:latin typeface="Times New Roman" pitchFamily="18" charset="0"/>
                <a:cs typeface="Times New Roman" pitchFamily="18" charset="0"/>
              </a:rPr>
              <a:t>e-bike</a:t>
            </a:r>
            <a:r>
              <a:rPr lang="en-US" sz="2400" dirty="0" smtClean="0">
                <a:latin typeface="Times New Roman" pitchFamily="18" charset="0"/>
                <a:cs typeface="Times New Roman" pitchFamily="18" charset="0"/>
              </a:rPr>
              <a:t> or </a:t>
            </a:r>
            <a:r>
              <a:rPr lang="en-US" sz="2400" b="1" dirty="0" smtClean="0">
                <a:latin typeface="Times New Roman" pitchFamily="18" charset="0"/>
                <a:cs typeface="Times New Roman" pitchFamily="18" charset="0"/>
              </a:rPr>
              <a:t>booster bike</a:t>
            </a:r>
            <a:r>
              <a:rPr lang="en-US" sz="2400" dirty="0" smtClean="0">
                <a:latin typeface="Times New Roman" pitchFamily="18" charset="0"/>
                <a:cs typeface="Times New Roman" pitchFamily="18" charset="0"/>
              </a:rPr>
              <a:t>, is a bicycle with an integrated electric motor which can be used for propulsion. </a:t>
            </a:r>
          </a:p>
          <a:p>
            <a:r>
              <a:rPr lang="en-US" sz="2400" dirty="0" smtClean="0">
                <a:latin typeface="Times New Roman" pitchFamily="18" charset="0"/>
                <a:cs typeface="Times New Roman" pitchFamily="18" charset="0"/>
              </a:rPr>
              <a:t>There is a great variety of e-bikes available worldwide, from e-bikes that only have a small motor to assist the rider's pedal-power to somewhat more powerful e-bikes which tend closer to moped-style functionality.</a:t>
            </a:r>
          </a:p>
          <a:p>
            <a:r>
              <a:rPr lang="en-US" sz="2400" dirty="0" smtClean="0">
                <a:latin typeface="Times New Roman" pitchFamily="18" charset="0"/>
                <a:cs typeface="Times New Roman" pitchFamily="18" charset="0"/>
              </a:rPr>
              <a:t>E-bikes use rechargeable batteries and the lighter varieties can travel up to 25 to 32 km/h (16 to 20 mph), depending on the laws of the country in which they are </a:t>
            </a:r>
            <a:r>
              <a:rPr lang="en-US" sz="2400" dirty="0" smtClean="0">
                <a:latin typeface="Times New Roman" pitchFamily="18" charset="0"/>
                <a:cs typeface="Times New Roman" pitchFamily="18" charset="0"/>
              </a:rPr>
              <a:t>sold. </a:t>
            </a:r>
            <a:r>
              <a:rPr lang="en-US" sz="2400" dirty="0">
                <a:latin typeface="Times New Roman" pitchFamily="18" charset="0"/>
                <a:cs typeface="Times New Roman" pitchFamily="18" charset="0"/>
              </a:rPr>
              <a:t>W</a:t>
            </a:r>
            <a:r>
              <a:rPr lang="en-US" sz="2400" dirty="0" smtClean="0">
                <a:latin typeface="Times New Roman" pitchFamily="18" charset="0"/>
                <a:cs typeface="Times New Roman" pitchFamily="18" charset="0"/>
              </a:rPr>
              <a:t>hile </a:t>
            </a:r>
            <a:r>
              <a:rPr lang="en-US" sz="2400" dirty="0" smtClean="0">
                <a:latin typeface="Times New Roman" pitchFamily="18" charset="0"/>
                <a:cs typeface="Times New Roman" pitchFamily="18" charset="0"/>
              </a:rPr>
              <a:t>the more high-powered varieties can often do in excess of 45 km/h (28 mph). </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4800" b="1" dirty="0" smtClean="0">
                <a:latin typeface="Times New Roman" pitchFamily="18" charset="0"/>
                <a:cs typeface="Times New Roman" pitchFamily="18" charset="0"/>
              </a:rPr>
              <a:t>INTRODUCTION</a:t>
            </a:r>
            <a:endParaRPr lang="en-US" sz="4800" b="1" dirty="0">
              <a:latin typeface="Times New Roman" pitchFamily="18" charset="0"/>
              <a:cs typeface="Times New Roman" pitchFamily="18" charset="0"/>
            </a:endParaRPr>
          </a:p>
        </p:txBody>
      </p:sp>
      <p:pic>
        <p:nvPicPr>
          <p:cNvPr id="5" name="Picture 2" descr="D:\Web\Persona\Play PPT\logo\pptlogo.png"/>
          <p:cNvPicPr>
            <a:picLocks noChangeAspect="1" noChangeArrowheads="1"/>
          </p:cNvPicPr>
          <p:nvPr/>
        </p:nvPicPr>
        <p:blipFill>
          <a:blip r:embed="rId2"/>
          <a:srcRect/>
          <a:stretch>
            <a:fillRect/>
          </a:stretch>
        </p:blipFill>
        <p:spPr bwMode="auto">
          <a:xfrm>
            <a:off x="7010400" y="6248400"/>
            <a:ext cx="1981201" cy="44240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229600" cy="4525963"/>
          </a:xfrm>
        </p:spPr>
        <p:txBody>
          <a:bodyPr>
            <a:noAutofit/>
          </a:bodyPr>
          <a:lstStyle/>
          <a:p>
            <a:pPr algn="just"/>
            <a:r>
              <a:rPr lang="en-US" sz="2300" dirty="0" smtClean="0">
                <a:latin typeface="Times New Roman" pitchFamily="18" charset="0"/>
                <a:cs typeface="Times New Roman" pitchFamily="18" charset="0"/>
              </a:rPr>
              <a:t>Despite these legal complications, the classification of e-bikes is mainly decided by whether the e-bike's motor assists the rider using a </a:t>
            </a:r>
            <a:r>
              <a:rPr lang="en-US" sz="2300" b="1" i="1" dirty="0" smtClean="0">
                <a:latin typeface="Times New Roman" pitchFamily="18" charset="0"/>
                <a:cs typeface="Times New Roman" pitchFamily="18" charset="0"/>
              </a:rPr>
              <a:t>pedal-assist system </a:t>
            </a:r>
            <a:r>
              <a:rPr lang="en-US" sz="2300" dirty="0" smtClean="0">
                <a:latin typeface="Times New Roman" pitchFamily="18" charset="0"/>
                <a:cs typeface="Times New Roman" pitchFamily="18" charset="0"/>
              </a:rPr>
              <a:t>or by a </a:t>
            </a:r>
            <a:r>
              <a:rPr lang="en-US" sz="2300" b="1" i="1" dirty="0" smtClean="0">
                <a:latin typeface="Times New Roman" pitchFamily="18" charset="0"/>
                <a:cs typeface="Times New Roman" pitchFamily="18" charset="0"/>
              </a:rPr>
              <a:t>power-on-demand one.</a:t>
            </a:r>
          </a:p>
          <a:p>
            <a:pPr algn="just"/>
            <a:r>
              <a:rPr lang="en-US" sz="2300" dirty="0" smtClean="0">
                <a:latin typeface="Times New Roman" pitchFamily="18" charset="0"/>
                <a:cs typeface="Times New Roman" pitchFamily="18" charset="0"/>
              </a:rPr>
              <a:t>Definitions of these are as follows:</a:t>
            </a:r>
          </a:p>
          <a:p>
            <a:pPr algn="just">
              <a:buNone/>
            </a:pPr>
            <a:r>
              <a:rPr lang="en-US" sz="2300" b="1" dirty="0" smtClean="0">
                <a:latin typeface="Times New Roman" pitchFamily="18" charset="0"/>
                <a:cs typeface="Times New Roman" pitchFamily="18" charset="0"/>
              </a:rPr>
              <a:t> Pedal-assist </a:t>
            </a:r>
          </a:p>
          <a:p>
            <a:pPr algn="just">
              <a:buFont typeface="Wingdings" pitchFamily="2" charset="2"/>
              <a:buChar char="ü"/>
            </a:pPr>
            <a:r>
              <a:rPr lang="en-US" sz="2300" dirty="0" smtClean="0">
                <a:latin typeface="Times New Roman" pitchFamily="18" charset="0"/>
                <a:cs typeface="Times New Roman" pitchFamily="18" charset="0"/>
              </a:rPr>
              <a:t>The electric motor is regulated by </a:t>
            </a:r>
            <a:r>
              <a:rPr lang="en-US" sz="2300" dirty="0" smtClean="0">
                <a:latin typeface="Times New Roman" pitchFamily="18" charset="0"/>
                <a:cs typeface="Times New Roman" pitchFamily="18" charset="0"/>
              </a:rPr>
              <a:t>pedaling. </a:t>
            </a:r>
            <a:endParaRPr lang="en-US" sz="2300" dirty="0" smtClean="0">
              <a:latin typeface="Times New Roman" pitchFamily="18" charset="0"/>
              <a:cs typeface="Times New Roman" pitchFamily="18" charset="0"/>
            </a:endParaRPr>
          </a:p>
          <a:p>
            <a:pPr algn="just">
              <a:buFont typeface="Wingdings" pitchFamily="2" charset="2"/>
              <a:buChar char="ü"/>
            </a:pPr>
            <a:r>
              <a:rPr lang="en-US" sz="2300" dirty="0" smtClean="0">
                <a:latin typeface="Times New Roman" pitchFamily="18" charset="0"/>
                <a:cs typeface="Times New Roman" pitchFamily="18" charset="0"/>
              </a:rPr>
              <a:t>The pedal-assist augments the efforts of the rider when they are </a:t>
            </a:r>
            <a:r>
              <a:rPr lang="en-US" sz="2300" dirty="0" smtClean="0">
                <a:latin typeface="Times New Roman" pitchFamily="18" charset="0"/>
                <a:cs typeface="Times New Roman" pitchFamily="18" charset="0"/>
              </a:rPr>
              <a:t>pedaling. </a:t>
            </a:r>
            <a:endParaRPr lang="en-US" sz="2300" dirty="0" smtClean="0">
              <a:latin typeface="Times New Roman" pitchFamily="18" charset="0"/>
              <a:cs typeface="Times New Roman" pitchFamily="18" charset="0"/>
            </a:endParaRPr>
          </a:p>
          <a:p>
            <a:pPr algn="just">
              <a:buFont typeface="Wingdings" pitchFamily="2" charset="2"/>
              <a:buChar char="ü"/>
            </a:pPr>
            <a:r>
              <a:rPr lang="en-US" sz="2300" dirty="0" smtClean="0">
                <a:latin typeface="Times New Roman" pitchFamily="18" charset="0"/>
                <a:cs typeface="Times New Roman" pitchFamily="18" charset="0"/>
              </a:rPr>
              <a:t>These e-bikes – called </a:t>
            </a:r>
            <a:r>
              <a:rPr lang="en-US" sz="2300" dirty="0" err="1" smtClean="0">
                <a:latin typeface="Times New Roman" pitchFamily="18" charset="0"/>
                <a:cs typeface="Times New Roman" pitchFamily="18" charset="0"/>
              </a:rPr>
              <a:t>pedelecs</a:t>
            </a:r>
            <a:r>
              <a:rPr lang="en-US" sz="2300" dirty="0" smtClean="0">
                <a:latin typeface="Times New Roman" pitchFamily="18" charset="0"/>
                <a:cs typeface="Times New Roman" pitchFamily="18" charset="0"/>
              </a:rPr>
              <a:t> – have a sensor to detect the </a:t>
            </a:r>
            <a:r>
              <a:rPr lang="en-US" sz="2300" dirty="0" smtClean="0">
                <a:latin typeface="Times New Roman" pitchFamily="18" charset="0"/>
                <a:cs typeface="Times New Roman" pitchFamily="18" charset="0"/>
              </a:rPr>
              <a:t>pedaling </a:t>
            </a:r>
            <a:r>
              <a:rPr lang="en-US" sz="2300" dirty="0" smtClean="0">
                <a:latin typeface="Times New Roman" pitchFamily="18" charset="0"/>
                <a:cs typeface="Times New Roman" pitchFamily="18" charset="0"/>
              </a:rPr>
              <a:t>speed, the </a:t>
            </a:r>
            <a:r>
              <a:rPr lang="en-US" sz="2300" dirty="0" smtClean="0">
                <a:latin typeface="Times New Roman" pitchFamily="18" charset="0"/>
                <a:cs typeface="Times New Roman" pitchFamily="18" charset="0"/>
              </a:rPr>
              <a:t>pedaling </a:t>
            </a:r>
            <a:r>
              <a:rPr lang="en-US" sz="2300" dirty="0" smtClean="0">
                <a:latin typeface="Times New Roman" pitchFamily="18" charset="0"/>
                <a:cs typeface="Times New Roman" pitchFamily="18" charset="0"/>
              </a:rPr>
              <a:t>force, or both. </a:t>
            </a:r>
          </a:p>
          <a:p>
            <a:pPr algn="just">
              <a:buFont typeface="Wingdings" pitchFamily="2" charset="2"/>
              <a:buChar char="ü"/>
            </a:pPr>
            <a:r>
              <a:rPr lang="en-US" sz="2300" dirty="0" smtClean="0">
                <a:latin typeface="Times New Roman" pitchFamily="18" charset="0"/>
                <a:cs typeface="Times New Roman" pitchFamily="18" charset="0"/>
              </a:rPr>
              <a:t>Brake activation is sensed to disable the motor as well.</a:t>
            </a:r>
          </a:p>
          <a:p>
            <a:pPr algn="just">
              <a:buNone/>
            </a:pPr>
            <a:r>
              <a:rPr lang="en-US" sz="2300" dirty="0" smtClean="0">
                <a:latin typeface="Times New Roman" pitchFamily="18" charset="0"/>
                <a:cs typeface="Times New Roman" pitchFamily="18" charset="0"/>
              </a:rPr>
              <a:t>.</a:t>
            </a:r>
          </a:p>
          <a:p>
            <a:pPr algn="just"/>
            <a:endParaRPr lang="en-US" sz="23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r>
              <a:rPr lang="en-US" b="1" cap="all" dirty="0" smtClean="0">
                <a:latin typeface="Times New Roman" pitchFamily="18" charset="0"/>
                <a:cs typeface="Times New Roman" pitchFamily="18" charset="0"/>
              </a:rPr>
              <a:t>ELECTRIC BICYCLES Classification</a:t>
            </a:r>
            <a:endParaRPr lang="en-US" dirty="0"/>
          </a:p>
        </p:txBody>
      </p:sp>
      <p:pic>
        <p:nvPicPr>
          <p:cNvPr id="5" name="Picture 2" descr="D:\Web\Persona\Play PPT\logo\pptlogo.png"/>
          <p:cNvPicPr>
            <a:picLocks noChangeAspect="1" noChangeArrowheads="1"/>
          </p:cNvPicPr>
          <p:nvPr/>
        </p:nvPicPr>
        <p:blipFill>
          <a:blip r:embed="rId2"/>
          <a:srcRect/>
          <a:stretch>
            <a:fillRect/>
          </a:stretch>
        </p:blipFill>
        <p:spPr bwMode="auto">
          <a:xfrm>
            <a:off x="7010400" y="6248400"/>
            <a:ext cx="1981201" cy="44240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229600" cy="4525963"/>
          </a:xfrm>
        </p:spPr>
        <p:txBody>
          <a:bodyPr>
            <a:noAutofit/>
          </a:bodyPr>
          <a:lstStyle/>
          <a:p>
            <a:pPr algn="just">
              <a:buNone/>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Power-on-demand</a:t>
            </a:r>
            <a:r>
              <a:rPr lang="en-US" sz="2800" dirty="0" smtClean="0">
                <a:latin typeface="Times New Roman" pitchFamily="18" charset="0"/>
                <a:cs typeface="Times New Roman" pitchFamily="18" charset="0"/>
              </a:rPr>
              <a:t> </a:t>
            </a:r>
          </a:p>
          <a:p>
            <a:pPr algn="just">
              <a:buFont typeface="Wingdings" pitchFamily="2" charset="2"/>
              <a:buChar char="Ø"/>
            </a:pPr>
            <a:r>
              <a:rPr lang="en-US" sz="2400" dirty="0" smtClean="0">
                <a:latin typeface="Times New Roman" pitchFamily="18" charset="0"/>
                <a:cs typeface="Times New Roman" pitchFamily="18" charset="0"/>
              </a:rPr>
              <a:t>The motor is activated by a throttle, usually handlebar-mounted just like on most motorcycles or scooters.</a:t>
            </a:r>
          </a:p>
          <a:p>
            <a:pPr algn="just">
              <a:buFont typeface="Wingdings" pitchFamily="2" charset="2"/>
              <a:buChar char="Ø"/>
            </a:pPr>
            <a:r>
              <a:rPr lang="en-US" sz="2400" dirty="0" smtClean="0">
                <a:latin typeface="Times New Roman" pitchFamily="18" charset="0"/>
                <a:cs typeface="Times New Roman" pitchFamily="18" charset="0"/>
              </a:rPr>
              <a:t>They are also useful when it would be helpful for the riders who more generally need some assistance.</a:t>
            </a:r>
          </a:p>
          <a:p>
            <a:pPr>
              <a:buNone/>
            </a:pPr>
            <a:endParaRPr lang="en-US" sz="2800" dirty="0">
              <a:latin typeface="Times New Roman" pitchFamily="18" charset="0"/>
              <a:cs typeface="Times New Roman" pitchFamily="18" charset="0"/>
            </a:endParaRPr>
          </a:p>
          <a:p>
            <a:pPr marL="109728" indent="0">
              <a:buNone/>
            </a:pPr>
            <a:r>
              <a:rPr lang="en-US" sz="2400" dirty="0" smtClean="0">
                <a:latin typeface="Times New Roman" pitchFamily="18" charset="0"/>
                <a:cs typeface="Times New Roman" pitchFamily="18" charset="0"/>
              </a:rPr>
              <a:t>Therefore</a:t>
            </a:r>
            <a:r>
              <a:rPr lang="en-US" sz="2400" dirty="0" smtClean="0">
                <a:latin typeface="Times New Roman" pitchFamily="18" charset="0"/>
                <a:cs typeface="Times New Roman" pitchFamily="18" charset="0"/>
              </a:rPr>
              <a:t>, very broadly, e-bikes can be classed as:</a:t>
            </a:r>
          </a:p>
          <a:p>
            <a:pPr marL="457200" indent="-457200">
              <a:buFont typeface="+mj-lt"/>
              <a:buAutoNum type="arabicPeriod"/>
            </a:pPr>
            <a:r>
              <a:rPr lang="en-US" sz="2400" i="1" dirty="0" smtClean="0">
                <a:latin typeface="Times New Roman" pitchFamily="18" charset="0"/>
                <a:cs typeface="Times New Roman" pitchFamily="18" charset="0"/>
              </a:rPr>
              <a:t>E-bikes with pedal-assist only</a:t>
            </a:r>
          </a:p>
          <a:p>
            <a:pPr marL="457200" indent="-457200">
              <a:buFont typeface="+mj-lt"/>
              <a:buAutoNum type="arabicPeriod"/>
            </a:pPr>
            <a:r>
              <a:rPr lang="en-US" sz="2400" i="1" dirty="0" smtClean="0">
                <a:latin typeface="Times New Roman" pitchFamily="18" charset="0"/>
                <a:cs typeface="Times New Roman" pitchFamily="18" charset="0"/>
              </a:rPr>
              <a:t>E-bikes with power-on-demand and pedal-assist </a:t>
            </a:r>
          </a:p>
          <a:p>
            <a:pPr marL="457200" indent="-457200">
              <a:buFont typeface="+mj-lt"/>
              <a:buAutoNum type="arabicPeriod"/>
            </a:pPr>
            <a:r>
              <a:rPr lang="en-US" sz="2400" i="1" dirty="0" smtClean="0">
                <a:latin typeface="Times New Roman" pitchFamily="18" charset="0"/>
                <a:cs typeface="Times New Roman" pitchFamily="18" charset="0"/>
              </a:rPr>
              <a:t>E-bikes with power-on-demand only </a:t>
            </a:r>
          </a:p>
          <a:p>
            <a:pPr marL="457200" indent="-457200">
              <a:buNone/>
            </a:pPr>
            <a:r>
              <a:rPr lang="en-US" sz="2800" dirty="0" smtClean="0">
                <a:latin typeface="Times New Roman" pitchFamily="18" charset="0"/>
                <a:cs typeface="Times New Roman" pitchFamily="18" charset="0"/>
              </a:rPr>
              <a:t>	</a:t>
            </a:r>
          </a:p>
          <a:p>
            <a:pPr algn="just">
              <a:buNone/>
            </a:pPr>
            <a:endParaRPr lang="en-US" sz="2800" dirty="0">
              <a:latin typeface="Times New Roman" pitchFamily="18" charset="0"/>
              <a:cs typeface="Times New Roman" pitchFamily="18" charset="0"/>
            </a:endParaRPr>
          </a:p>
        </p:txBody>
      </p:sp>
      <p:pic>
        <p:nvPicPr>
          <p:cNvPr id="5" name="Picture 2" descr="D:\Web\Persona\Play PPT\logo\pptlogo.png"/>
          <p:cNvPicPr>
            <a:picLocks noChangeAspect="1" noChangeArrowheads="1"/>
          </p:cNvPicPr>
          <p:nvPr/>
        </p:nvPicPr>
        <p:blipFill>
          <a:blip r:embed="rId2"/>
          <a:srcRect/>
          <a:stretch>
            <a:fillRect/>
          </a:stretch>
        </p:blipFill>
        <p:spPr bwMode="auto">
          <a:xfrm>
            <a:off x="7010400" y="6248400"/>
            <a:ext cx="1981201" cy="44240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run Yogesh\Downloads\e-bike_kit.jpg"/>
          <p:cNvPicPr>
            <a:picLocks noChangeAspect="1" noChangeArrowheads="1"/>
          </p:cNvPicPr>
          <p:nvPr/>
        </p:nvPicPr>
        <p:blipFill>
          <a:blip r:embed="rId2"/>
          <a:srcRect/>
          <a:stretch>
            <a:fillRect/>
          </a:stretch>
        </p:blipFill>
        <p:spPr bwMode="auto">
          <a:xfrm>
            <a:off x="1219200" y="914400"/>
            <a:ext cx="7048500" cy="5010150"/>
          </a:xfrm>
          <a:prstGeom prst="rect">
            <a:avLst/>
          </a:prstGeom>
          <a:noFill/>
        </p:spPr>
      </p:pic>
      <p:pic>
        <p:nvPicPr>
          <p:cNvPr id="5" name="Picture 2" descr="D:\Web\Persona\Play PPT\logo\pptlogo.png"/>
          <p:cNvPicPr>
            <a:picLocks noChangeAspect="1" noChangeArrowheads="1"/>
          </p:cNvPicPr>
          <p:nvPr/>
        </p:nvPicPr>
        <p:blipFill>
          <a:blip r:embed="rId3"/>
          <a:srcRect/>
          <a:stretch>
            <a:fillRect/>
          </a:stretch>
        </p:blipFill>
        <p:spPr bwMode="auto">
          <a:xfrm>
            <a:off x="7010400" y="6248400"/>
            <a:ext cx="1981201" cy="44240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sz="3800" b="1" i="1" dirty="0" smtClean="0">
                <a:latin typeface="Times New Roman" pitchFamily="18" charset="0"/>
                <a:cs typeface="Times New Roman" pitchFamily="18" charset="0"/>
              </a:rPr>
              <a:t>E-bikes with pedal-assist only</a:t>
            </a:r>
          </a:p>
          <a:p>
            <a:pPr>
              <a:buNone/>
            </a:pPr>
            <a:r>
              <a:rPr lang="en-US" dirty="0" smtClean="0">
                <a:latin typeface="Times New Roman" pitchFamily="18" charset="0"/>
                <a:cs typeface="Times New Roman" pitchFamily="18" charset="0"/>
              </a:rPr>
              <a:t>It </a:t>
            </a:r>
            <a:r>
              <a:rPr lang="en-US" dirty="0" smtClean="0">
                <a:latin typeface="Times New Roman" pitchFamily="18" charset="0"/>
                <a:cs typeface="Times New Roman" pitchFamily="18" charset="0"/>
              </a:rPr>
              <a:t>can be </a:t>
            </a:r>
            <a:r>
              <a:rPr lang="en-US" dirty="0" err="1" smtClean="0">
                <a:latin typeface="Times New Roman" pitchFamily="18" charset="0"/>
                <a:cs typeface="Times New Roman" pitchFamily="18" charset="0"/>
              </a:rPr>
              <a:t>clasified</a:t>
            </a:r>
            <a:r>
              <a:rPr lang="en-US" dirty="0" smtClean="0">
                <a:latin typeface="Times New Roman" pitchFamily="18" charset="0"/>
                <a:cs typeface="Times New Roman" pitchFamily="18" charset="0"/>
              </a:rPr>
              <a:t> into two legal E-bikes</a:t>
            </a:r>
          </a:p>
          <a:p>
            <a:pPr>
              <a:buFont typeface="Wingdings" pitchFamily="2" charset="2"/>
              <a:buChar char="Ø"/>
            </a:pPr>
            <a:r>
              <a:rPr lang="en-US" b="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pedelecs</a:t>
            </a:r>
            <a:r>
              <a:rPr lang="en-US" dirty="0" smtClean="0">
                <a:latin typeface="Times New Roman" pitchFamily="18" charset="0"/>
                <a:cs typeface="Times New Roman" pitchFamily="18" charset="0"/>
              </a:rPr>
              <a:t> (legally classed as bicycles) or </a:t>
            </a:r>
          </a:p>
          <a:p>
            <a:pPr>
              <a:buFont typeface="Wingdings" pitchFamily="2" charset="2"/>
              <a:buChar char="Ø"/>
            </a:pPr>
            <a:r>
              <a:rPr lang="en-US" i="1" dirty="0" smtClean="0">
                <a:latin typeface="Times New Roman" pitchFamily="18" charset="0"/>
                <a:cs typeface="Times New Roman" pitchFamily="18" charset="0"/>
              </a:rPr>
              <a:t>S-</a:t>
            </a:r>
            <a:r>
              <a:rPr lang="en-US" i="1" dirty="0" err="1" smtClean="0">
                <a:latin typeface="Times New Roman" pitchFamily="18" charset="0"/>
                <a:cs typeface="Times New Roman" pitchFamily="18" charset="0"/>
              </a:rPr>
              <a:t>Pedelecs</a:t>
            </a:r>
            <a:r>
              <a:rPr lang="en-US" dirty="0" smtClean="0">
                <a:latin typeface="Times New Roman" pitchFamily="18" charset="0"/>
                <a:cs typeface="Times New Roman" pitchFamily="18" charset="0"/>
              </a:rPr>
              <a:t> (often legally classed as mopeds)</a:t>
            </a:r>
          </a:p>
          <a:p>
            <a:pPr lvl="1"/>
            <a:r>
              <a:rPr lang="en-US" b="1" i="1" dirty="0" err="1" smtClean="0">
                <a:latin typeface="Times New Roman" pitchFamily="18" charset="0"/>
                <a:cs typeface="Times New Roman" pitchFamily="18" charset="0"/>
              </a:rPr>
              <a:t>Pedelecs</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have pedal-assist only, motor assists only up to a decent but not excessive speed (usually 25 km/h), motor power up to 250 watts, often legally classed as bicycles</a:t>
            </a:r>
          </a:p>
          <a:p>
            <a:pPr lvl="1"/>
            <a:r>
              <a:rPr lang="en-US" b="1" i="1" dirty="0" smtClean="0">
                <a:latin typeface="Times New Roman" pitchFamily="18" charset="0"/>
                <a:cs typeface="Times New Roman" pitchFamily="18" charset="0"/>
              </a:rPr>
              <a:t>S-</a:t>
            </a:r>
            <a:r>
              <a:rPr lang="en-US" b="1" i="1" dirty="0" err="1" smtClean="0">
                <a:latin typeface="Times New Roman" pitchFamily="18" charset="0"/>
                <a:cs typeface="Times New Roman" pitchFamily="18" charset="0"/>
              </a:rPr>
              <a:t>Pedelecs</a:t>
            </a:r>
            <a:r>
              <a:rPr lang="en-US" dirty="0" smtClean="0">
                <a:latin typeface="Times New Roman" pitchFamily="18" charset="0"/>
                <a:cs typeface="Times New Roman" pitchFamily="18" charset="0"/>
              </a:rPr>
              <a:t>: have pedal-assist only, motor power can be greater than 250 watts, can attain a higher speed (e.g., 45 km/h) before motor stops assisting, legally classed as a moped or motorcycle (</a:t>
            </a:r>
            <a:r>
              <a:rPr lang="en-US" b="1" dirty="0" smtClean="0">
                <a:latin typeface="Times New Roman" pitchFamily="18" charset="0"/>
                <a:cs typeface="Times New Roman" pitchFamily="18" charset="0"/>
              </a:rPr>
              <a:t>not</a:t>
            </a:r>
            <a:r>
              <a:rPr lang="en-US" dirty="0" smtClean="0">
                <a:latin typeface="Times New Roman" pitchFamily="18" charset="0"/>
                <a:cs typeface="Times New Roman" pitchFamily="18" charset="0"/>
              </a:rPr>
              <a:t> a bicycle)</a:t>
            </a:r>
          </a:p>
          <a:p>
            <a:endParaRPr lang="en-US" dirty="0">
              <a:latin typeface="Times New Roman" pitchFamily="18" charset="0"/>
              <a:cs typeface="Times New Roman" pitchFamily="18" charset="0"/>
            </a:endParaRPr>
          </a:p>
        </p:txBody>
      </p:sp>
      <p:pic>
        <p:nvPicPr>
          <p:cNvPr id="6" name="Picture 2" descr="D:\Web\Persona\Play PPT\logo\pptlogo.png"/>
          <p:cNvPicPr>
            <a:picLocks noChangeAspect="1" noChangeArrowheads="1"/>
          </p:cNvPicPr>
          <p:nvPr/>
        </p:nvPicPr>
        <p:blipFill>
          <a:blip r:embed="rId2"/>
          <a:srcRect/>
          <a:stretch>
            <a:fillRect/>
          </a:stretch>
        </p:blipFill>
        <p:spPr bwMode="auto">
          <a:xfrm>
            <a:off x="7010400" y="6248400"/>
            <a:ext cx="1981201" cy="44240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458200" cy="5638800"/>
          </a:xfrm>
        </p:spPr>
        <p:txBody>
          <a:bodyPr>
            <a:normAutofit/>
          </a:bodyPr>
          <a:lstStyle/>
          <a:p>
            <a:r>
              <a:rPr lang="en-US" b="1" i="1" dirty="0" smtClean="0">
                <a:latin typeface="Times New Roman" pitchFamily="18" charset="0"/>
                <a:cs typeface="Times New Roman" pitchFamily="18" charset="0"/>
              </a:rPr>
              <a:t>E-bikes with power-on-demand</a:t>
            </a:r>
            <a:r>
              <a:rPr lang="en-US" b="1" dirty="0" smtClean="0">
                <a:latin typeface="Times New Roman" pitchFamily="18" charset="0"/>
                <a:cs typeface="Times New Roman" pitchFamily="18" charset="0"/>
              </a:rPr>
              <a:t> and </a:t>
            </a:r>
            <a:r>
              <a:rPr lang="en-US" b="1" i="1" dirty="0" smtClean="0">
                <a:latin typeface="Times New Roman" pitchFamily="18" charset="0"/>
                <a:cs typeface="Times New Roman" pitchFamily="18" charset="0"/>
              </a:rPr>
              <a:t>pedal-assist</a:t>
            </a:r>
          </a:p>
          <a:p>
            <a:pPr lvl="1">
              <a:buFont typeface="Wingdings" pitchFamily="2" charset="2"/>
              <a:buChar char="Ø"/>
            </a:pPr>
            <a:r>
              <a:rPr lang="en-US" dirty="0" smtClean="0"/>
              <a:t>Some e-bikes combine both pedal-assist sensors as well as a throttle</a:t>
            </a:r>
            <a:endParaRPr lang="en-US" b="1" dirty="0" smtClean="0">
              <a:latin typeface="Times New Roman" pitchFamily="18" charset="0"/>
              <a:cs typeface="Times New Roman" pitchFamily="18" charset="0"/>
            </a:endParaRPr>
          </a:p>
          <a:p>
            <a:r>
              <a:rPr lang="en-US" b="1" i="1" dirty="0" smtClean="0">
                <a:latin typeface="Times New Roman" pitchFamily="18" charset="0"/>
                <a:cs typeface="Times New Roman" pitchFamily="18" charset="0"/>
              </a:rPr>
              <a:t>E-bikes with power-on-demand only</a:t>
            </a:r>
          </a:p>
          <a:p>
            <a:pPr lvl="1">
              <a:buFont typeface="Wingdings" pitchFamily="2" charset="2"/>
              <a:buChar char="Ø"/>
            </a:pPr>
            <a:r>
              <a:rPr lang="en-US" dirty="0" smtClean="0">
                <a:latin typeface="Times New Roman" pitchFamily="18" charset="0"/>
                <a:cs typeface="Times New Roman" pitchFamily="18" charset="0"/>
              </a:rPr>
              <a:t>Often have more powerful motors than </a:t>
            </a:r>
            <a:r>
              <a:rPr lang="en-US" dirty="0" err="1" smtClean="0">
                <a:latin typeface="Times New Roman" pitchFamily="18" charset="0"/>
                <a:cs typeface="Times New Roman" pitchFamily="18" charset="0"/>
              </a:rPr>
              <a:t>pedelecs</a:t>
            </a:r>
            <a:r>
              <a:rPr lang="en-US" dirty="0" smtClean="0">
                <a:latin typeface="Times New Roman" pitchFamily="18" charset="0"/>
                <a:cs typeface="Times New Roman" pitchFamily="18" charset="0"/>
              </a:rPr>
              <a:t> but not always, the more powerful of these are legally classed as mopeds or motorcycles. </a:t>
            </a:r>
          </a:p>
          <a:p>
            <a:pPr>
              <a:buNone/>
            </a:pPr>
            <a:r>
              <a:rPr lang="en-US" dirty="0" smtClean="0">
                <a:latin typeface="Times New Roman" pitchFamily="18" charset="0"/>
                <a:cs typeface="Times New Roman" pitchFamily="18" charset="0"/>
              </a:rPr>
              <a:t>With </a:t>
            </a:r>
            <a:r>
              <a:rPr lang="en-US" i="1" dirty="0" smtClean="0">
                <a:latin typeface="Times New Roman" pitchFamily="18" charset="0"/>
                <a:cs typeface="Times New Roman" pitchFamily="18" charset="0"/>
              </a:rPr>
              <a:t>power-on-demand</a:t>
            </a:r>
            <a:r>
              <a:rPr lang="en-US" dirty="0" smtClean="0">
                <a:latin typeface="Times New Roman" pitchFamily="18" charset="0"/>
                <a:cs typeface="Times New Roman" pitchFamily="18" charset="0"/>
              </a:rPr>
              <a:t> only e-bikes the rider can:</a:t>
            </a:r>
          </a:p>
          <a:p>
            <a:pPr marL="514350" indent="-514350">
              <a:buFont typeface="+mj-lt"/>
              <a:buAutoNum type="arabicPeriod"/>
            </a:pPr>
            <a:r>
              <a:rPr lang="en-US" dirty="0" smtClean="0">
                <a:latin typeface="Times New Roman" pitchFamily="18" charset="0"/>
                <a:cs typeface="Times New Roman" pitchFamily="18" charset="0"/>
              </a:rPr>
              <a:t>Ride by pedal power alone, i.e. fully human-powered.</a:t>
            </a:r>
          </a:p>
          <a:p>
            <a:pPr marL="514350" indent="-514350">
              <a:buFont typeface="+mj-lt"/>
              <a:buAutoNum type="arabicPeriod"/>
            </a:pPr>
            <a:r>
              <a:rPr lang="en-US" dirty="0" smtClean="0">
                <a:latin typeface="Times New Roman" pitchFamily="18" charset="0"/>
                <a:cs typeface="Times New Roman" pitchFamily="18" charset="0"/>
              </a:rPr>
              <a:t>Ride by electric motor alone by operating the throttle manually.</a:t>
            </a:r>
          </a:p>
          <a:p>
            <a:pPr marL="514350" indent="-514350">
              <a:buFont typeface="+mj-lt"/>
              <a:buAutoNum type="arabicPeriod"/>
            </a:pPr>
            <a:r>
              <a:rPr lang="en-US" dirty="0" smtClean="0">
                <a:latin typeface="Times New Roman" pitchFamily="18" charset="0"/>
                <a:cs typeface="Times New Roman" pitchFamily="18" charset="0"/>
              </a:rPr>
              <a:t>Ride using both together at the same time.</a:t>
            </a:r>
          </a:p>
          <a:p>
            <a:pPr lvl="1">
              <a:buFont typeface="Wingdings" pitchFamily="2" charset="2"/>
              <a:buChar char="Ø"/>
            </a:pP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pic>
        <p:nvPicPr>
          <p:cNvPr id="5" name="Picture 2" descr="D:\Web\Persona\Play PPT\logo\pptlogo.png"/>
          <p:cNvPicPr>
            <a:picLocks noChangeAspect="1" noChangeArrowheads="1"/>
          </p:cNvPicPr>
          <p:nvPr/>
        </p:nvPicPr>
        <p:blipFill>
          <a:blip r:embed="rId2"/>
          <a:srcRect/>
          <a:stretch>
            <a:fillRect/>
          </a:stretch>
        </p:blipFill>
        <p:spPr bwMode="auto">
          <a:xfrm>
            <a:off x="7010400" y="6248400"/>
            <a:ext cx="1981201" cy="44240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un Yogesh\Downloads\BLDCdiagram.gif"/>
          <p:cNvPicPr>
            <a:picLocks noChangeAspect="1" noChangeArrowheads="1"/>
          </p:cNvPicPr>
          <p:nvPr/>
        </p:nvPicPr>
        <p:blipFill>
          <a:blip r:embed="rId2"/>
          <a:srcRect/>
          <a:stretch>
            <a:fillRect/>
          </a:stretch>
        </p:blipFill>
        <p:spPr bwMode="auto">
          <a:xfrm>
            <a:off x="762001" y="1219201"/>
            <a:ext cx="7315200" cy="4860380"/>
          </a:xfrm>
          <a:prstGeom prst="rect">
            <a:avLst/>
          </a:prstGeom>
          <a:noFill/>
        </p:spPr>
      </p:pic>
      <p:sp>
        <p:nvSpPr>
          <p:cNvPr id="3" name="TextBox 2"/>
          <p:cNvSpPr txBox="1"/>
          <p:nvPr/>
        </p:nvSpPr>
        <p:spPr>
          <a:xfrm>
            <a:off x="304800" y="609600"/>
            <a:ext cx="8763000"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WORKING PROCESS OF ELECTRIC BICYCLE </a:t>
            </a:r>
            <a:endParaRPr lang="en-US" sz="3200" dirty="0">
              <a:latin typeface="Times New Roman" pitchFamily="18" charset="0"/>
              <a:cs typeface="Times New Roman" pitchFamily="18" charset="0"/>
            </a:endParaRPr>
          </a:p>
        </p:txBody>
      </p:sp>
      <p:pic>
        <p:nvPicPr>
          <p:cNvPr id="6" name="Picture 2" descr="D:\Web\Persona\Play PPT\logo\pptlogo.png"/>
          <p:cNvPicPr>
            <a:picLocks noChangeAspect="1" noChangeArrowheads="1"/>
          </p:cNvPicPr>
          <p:nvPr/>
        </p:nvPicPr>
        <p:blipFill>
          <a:blip r:embed="rId3"/>
          <a:srcRect/>
          <a:stretch>
            <a:fillRect/>
          </a:stretch>
        </p:blipFill>
        <p:spPr bwMode="auto">
          <a:xfrm>
            <a:off x="7010400" y="6248400"/>
            <a:ext cx="1981201" cy="44240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Getting into the best shape of your life has never been so fun or easy. From long rides on flat ground to runs up and down gently rolling hills, these bikes will redefine your workout.</a:t>
            </a:r>
          </a:p>
          <a:p>
            <a:r>
              <a:rPr lang="en-US" sz="2400" dirty="0" smtClean="0">
                <a:latin typeface="Times New Roman" pitchFamily="18" charset="0"/>
                <a:cs typeface="Times New Roman" pitchFamily="18" charset="0"/>
              </a:rPr>
              <a:t>If you want to shed extra pounds, an E-Bicycle will help you lose weight safely and without the stressful impact of other activities like jogging. </a:t>
            </a:r>
          </a:p>
          <a:p>
            <a:r>
              <a:rPr lang="en-US" sz="2400" dirty="0" smtClean="0">
                <a:latin typeface="Times New Roman" pitchFamily="18" charset="0"/>
                <a:cs typeface="Times New Roman" pitchFamily="18" charset="0"/>
              </a:rPr>
              <a:t>Riding an E-Bicycle will give you more energy and vitality, making you feel younger while lowering stress levels and improving your overall health.</a:t>
            </a:r>
          </a:p>
          <a:p>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b="1" cap="all" dirty="0" smtClean="0">
                <a:latin typeface="Times New Roman" pitchFamily="18" charset="0"/>
                <a:cs typeface="Times New Roman" pitchFamily="18" charset="0"/>
              </a:rPr>
              <a:t>HEALTH AND FITNESS</a:t>
            </a:r>
            <a:endParaRPr lang="en-US" dirty="0">
              <a:latin typeface="Times New Roman" pitchFamily="18" charset="0"/>
              <a:cs typeface="Times New Roman" pitchFamily="18" charset="0"/>
            </a:endParaRPr>
          </a:p>
        </p:txBody>
      </p:sp>
      <p:pic>
        <p:nvPicPr>
          <p:cNvPr id="5" name="Picture 2" descr="D:\Web\Persona\Play PPT\logo\pptlogo.png"/>
          <p:cNvPicPr>
            <a:picLocks noChangeAspect="1" noChangeArrowheads="1"/>
          </p:cNvPicPr>
          <p:nvPr/>
        </p:nvPicPr>
        <p:blipFill>
          <a:blip r:embed="rId2"/>
          <a:srcRect/>
          <a:stretch>
            <a:fillRect/>
          </a:stretch>
        </p:blipFill>
        <p:spPr bwMode="auto">
          <a:xfrm>
            <a:off x="7010400" y="6248400"/>
            <a:ext cx="1981201" cy="44240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99</TotalTime>
  <Words>292</Words>
  <Application>Microsoft Macintosh PowerPoint</Application>
  <PresentationFormat>On-screen Show (4:3)</PresentationFormat>
  <Paragraphs>54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PowerPoint Presentation</vt:lpstr>
      <vt:lpstr>INTRODUCTION</vt:lpstr>
      <vt:lpstr>ELECTRIC BICYCLES Classification</vt:lpstr>
      <vt:lpstr>PowerPoint Presentation</vt:lpstr>
      <vt:lpstr>PowerPoint Presentation</vt:lpstr>
      <vt:lpstr>PowerPoint Presentation</vt:lpstr>
      <vt:lpstr>PowerPoint Presentation</vt:lpstr>
      <vt:lpstr>PowerPoint Presentation</vt:lpstr>
      <vt:lpstr>HEALTH AND FITNESS</vt:lpstr>
      <vt:lpstr>ADVANTAGES OF ELECTRIC BICYCLES </vt:lpstr>
      <vt:lpstr>CONCLUSIONS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Arun Yogesh</dc:creator>
  <cp:lastModifiedBy>N S ARUN YOGESH</cp:lastModifiedBy>
  <cp:revision>11</cp:revision>
  <dcterms:created xsi:type="dcterms:W3CDTF">2006-08-16T00:00:00Z</dcterms:created>
  <dcterms:modified xsi:type="dcterms:W3CDTF">2015-05-30T04:13:30Z</dcterms:modified>
</cp:coreProperties>
</file>