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0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6936">
          <p15:clr>
            <a:srgbClr val="A4A3A4"/>
          </p15:clr>
        </p15:guide>
        <p15:guide id="4" pos="74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jPzNWe+egyu8+ZRPqySM2jw7DJ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0" orient="horz"/>
        <p:guide pos="3408" orient="horz"/>
        <p:guide pos="6936"/>
        <p:guide pos="7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4000500" y="1087403"/>
            <a:ext cx="8191500" cy="577059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2"/>
          <p:cNvCxnSpPr/>
          <p:nvPr/>
        </p:nvCxnSpPr>
        <p:spPr>
          <a:xfrm>
            <a:off x="406241" y="183933"/>
            <a:ext cx="0" cy="1597708"/>
          </a:xfrm>
          <a:prstGeom prst="straightConnector1">
            <a:avLst/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2"/>
          <p:cNvSpPr/>
          <p:nvPr/>
        </p:nvSpPr>
        <p:spPr>
          <a:xfrm>
            <a:off x="5292348" y="1"/>
            <a:ext cx="2279742" cy="1267785"/>
          </a:xfrm>
          <a:custGeom>
            <a:rect b="b" l="l" r="r" t="t"/>
            <a:pathLst>
              <a:path extrusionOk="0" h="1267785" w="2279742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10208695" y="1"/>
            <a:ext cx="1135066" cy="477997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2"/>
          <p:cNvSpPr/>
          <p:nvPr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2"/>
          <p:cNvSpPr/>
          <p:nvPr/>
        </p:nvSpPr>
        <p:spPr>
          <a:xfrm flipH="1">
            <a:off x="0" y="2949740"/>
            <a:ext cx="1186451" cy="1771650"/>
          </a:xfrm>
          <a:custGeom>
            <a:rect b="b" l="l" r="r" t="t"/>
            <a:pathLst>
              <a:path extrusionOk="0" h="1771650" w="1186451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2"/>
          <p:cNvSpPr/>
          <p:nvPr/>
        </p:nvSpPr>
        <p:spPr>
          <a:xfrm rot="-5400000">
            <a:off x="1539683" y="4203427"/>
            <a:ext cx="4083433" cy="4083433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2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1"/>
          <p:cNvSpPr/>
          <p:nvPr/>
        </p:nvSpPr>
        <p:spPr>
          <a:xfrm flipH="1" rot="-1577571">
            <a:off x="2494119" y="-28502"/>
            <a:ext cx="6816262" cy="6816262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1"/>
          <p:cNvSpPr/>
          <p:nvPr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3319272" y="1380744"/>
            <a:ext cx="5559552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319272" y="4078224"/>
            <a:ext cx="5559552" cy="1536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22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3 column">
  <p:cSld name="Comparison 3 colum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83978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23"/>
          <p:cNvSpPr txBox="1"/>
          <p:nvPr>
            <p:ph idx="2" type="body"/>
          </p:nvPr>
        </p:nvSpPr>
        <p:spPr>
          <a:xfrm>
            <a:off x="83978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3" type="body"/>
          </p:nvPr>
        </p:nvSpPr>
        <p:spPr>
          <a:xfrm>
            <a:off x="445312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23"/>
          <p:cNvSpPr txBox="1"/>
          <p:nvPr>
            <p:ph idx="4" type="body"/>
          </p:nvPr>
        </p:nvSpPr>
        <p:spPr>
          <a:xfrm>
            <a:off x="445312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3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3"/>
          <p:cNvSpPr txBox="1"/>
          <p:nvPr>
            <p:ph idx="5" type="body"/>
          </p:nvPr>
        </p:nvSpPr>
        <p:spPr>
          <a:xfrm>
            <a:off x="8065008" y="1681163"/>
            <a:ext cx="32918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3"/>
          <p:cNvSpPr txBox="1"/>
          <p:nvPr>
            <p:ph idx="6" type="body"/>
          </p:nvPr>
        </p:nvSpPr>
        <p:spPr>
          <a:xfrm>
            <a:off x="8065008" y="2505075"/>
            <a:ext cx="32918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4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4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3" name="Google Shape;133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6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7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3"/>
          <p:cNvSpPr/>
          <p:nvPr/>
        </p:nvSpPr>
        <p:spPr>
          <a:xfrm rot="-1790889">
            <a:off x="8683720" y="941148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/>
          <p:nvPr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3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 small pictures">
  <p:cSld name="Title and Content 2 small picture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>
            <p:ph idx="2" type="pic"/>
          </p:nvPr>
        </p:nvSpPr>
        <p:spPr>
          <a:xfrm>
            <a:off x="7200479" y="1150210"/>
            <a:ext cx="2207046" cy="2204178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4"/>
          <p:cNvSpPr/>
          <p:nvPr>
            <p:ph idx="3" type="pic"/>
          </p:nvPr>
        </p:nvSpPr>
        <p:spPr>
          <a:xfrm>
            <a:off x="8444632" y="2579683"/>
            <a:ext cx="3096807" cy="3096807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4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539496" y="1825625"/>
            <a:ext cx="5806440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14"/>
          <p:cNvSpPr/>
          <p:nvPr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4"/>
          <p:cNvSpPr/>
          <p:nvPr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cap="flat" cmpd="sng" w="1270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15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5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838200" y="1911096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th 2 medium pictures">
  <p:cSld name="Title and Content with 2 medium picture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>
            <p:ph idx="2" type="pic"/>
          </p:nvPr>
        </p:nvSpPr>
        <p:spPr>
          <a:xfrm>
            <a:off x="7901259" y="2727729"/>
            <a:ext cx="4290740" cy="4130271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6"/>
          <p:cNvSpPr/>
          <p:nvPr>
            <p:ph idx="3" type="pic"/>
          </p:nvPr>
        </p:nvSpPr>
        <p:spPr>
          <a:xfrm>
            <a:off x="6261609" y="0"/>
            <a:ext cx="3519311" cy="3007909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6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6"/>
          <p:cNvSpPr/>
          <p:nvPr/>
        </p:nvSpPr>
        <p:spPr>
          <a:xfrm flipH="1" rot="-6040930">
            <a:off x="6034138" y="-673140"/>
            <a:ext cx="4021193" cy="4021193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841248" y="1828800"/>
            <a:ext cx="5093208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1179576" y="1911096"/>
            <a:ext cx="9829800" cy="3859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7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7"/>
          <p:cNvSpPr/>
          <p:nvPr/>
        </p:nvSpPr>
        <p:spPr>
          <a:xfrm flipH="1">
            <a:off x="12353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8"/>
          <p:cNvSpPr/>
          <p:nvPr/>
        </p:nvSpPr>
        <p:spPr>
          <a:xfrm rot="-5400000">
            <a:off x="-388933" y="4841194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8"/>
          <p:cNvSpPr/>
          <p:nvPr/>
        </p:nvSpPr>
        <p:spPr>
          <a:xfrm>
            <a:off x="10494433" y="2"/>
            <a:ext cx="849328" cy="357668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with picture">
  <p:cSld name="Quote slide with picture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>
            <p:ph idx="2" type="pic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3111500" y="370600"/>
            <a:ext cx="5923842" cy="5923842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b" bIns="2331700" lIns="457200" spcFirstLastPara="1" rIns="4572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575304" y="4379976"/>
            <a:ext cx="5038344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0"/>
          <p:cNvSpPr/>
          <p:nvPr/>
        </p:nvSpPr>
        <p:spPr>
          <a:xfrm flipH="1">
            <a:off x="530529" y="0"/>
            <a:ext cx="1155142" cy="591009"/>
          </a:xfrm>
          <a:custGeom>
            <a:rect b="b" l="l" r="r" t="t"/>
            <a:pathLst>
              <a:path extrusionOk="0" h="591009" w="1155142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0"/>
          <p:cNvSpPr/>
          <p:nvPr/>
        </p:nvSpPr>
        <p:spPr>
          <a:xfrm flipH="1">
            <a:off x="3961511" y="-1"/>
            <a:ext cx="1737401" cy="959536"/>
          </a:xfrm>
          <a:custGeom>
            <a:rect b="b" l="l" r="r" t="t"/>
            <a:pathLst>
              <a:path extrusionOk="0" h="959536" w="1737401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0"/>
          <p:cNvSpPr/>
          <p:nvPr/>
        </p:nvSpPr>
        <p:spPr>
          <a:xfrm flipH="1">
            <a:off x="0" y="2936831"/>
            <a:ext cx="159741" cy="552996"/>
          </a:xfrm>
          <a:custGeom>
            <a:rect b="b" l="l" r="r" t="t"/>
            <a:pathLst>
              <a:path extrusionOk="0" h="552996" w="159741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0"/>
          <p:cNvSpPr/>
          <p:nvPr/>
        </p:nvSpPr>
        <p:spPr>
          <a:xfrm flipH="1">
            <a:off x="0" y="5835649"/>
            <a:ext cx="1548180" cy="1022351"/>
          </a:xfrm>
          <a:custGeom>
            <a:rect b="b" l="l" r="r" t="t"/>
            <a:pathLst>
              <a:path extrusionOk="0" h="1022351" w="154818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0"/>
          <p:cNvSpPr/>
          <p:nvPr/>
        </p:nvSpPr>
        <p:spPr>
          <a:xfrm flipH="1">
            <a:off x="3405056" y="5717905"/>
            <a:ext cx="1771609" cy="1140095"/>
          </a:xfrm>
          <a:custGeom>
            <a:rect b="b" l="l" r="r" t="t"/>
            <a:pathLst>
              <a:path extrusionOk="0" h="1140095" w="1771609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0"/>
          <p:cNvSpPr/>
          <p:nvPr/>
        </p:nvSpPr>
        <p:spPr>
          <a:xfrm flipH="1">
            <a:off x="4132972" y="6258755"/>
            <a:ext cx="1565940" cy="599245"/>
          </a:xfrm>
          <a:custGeom>
            <a:rect b="b" l="l" r="r" t="t"/>
            <a:pathLst>
              <a:path extrusionOk="0" h="599245" w="156594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6665976" y="2551176"/>
            <a:ext cx="4709160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playppt.com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playppt.com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://www.playppt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hyperlink" Target="http://www.playppt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11.jpg"/><Relationship Id="rId6" Type="http://schemas.openxmlformats.org/officeDocument/2006/relationships/image" Target="../media/image3.jpg"/><Relationship Id="rId7" Type="http://schemas.openxmlformats.org/officeDocument/2006/relationships/image" Target="../media/image4.png"/><Relationship Id="rId8" Type="http://schemas.openxmlformats.org/officeDocument/2006/relationships/hyperlink" Target="http://www.playppt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hyperlink" Target="http://www.playppt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://www.playppt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hyperlink" Target="http://www.playppt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://www.playppt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hyperlink" Target="http://www.playpp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5093208" y="2743200"/>
            <a:ext cx="6592824" cy="23865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wentieth Century"/>
              <a:buNone/>
            </a:pPr>
            <a:r>
              <a:rPr lang="en-GB">
                <a:solidFill>
                  <a:srgbClr val="FFFFFF"/>
                </a:solidFill>
              </a:rPr>
              <a:t>What is ChatGPT?</a:t>
            </a:r>
            <a:endParaRPr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5093208" y="5221224"/>
            <a:ext cx="6592824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www.playppt.com</a:t>
            </a:r>
            <a:r>
              <a:rPr lang="en-GB">
                <a:solidFill>
                  <a:srgbClr val="FFFFFF"/>
                </a:solidFill>
              </a:rPr>
              <a:t>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Logo&#10;&#10;Description automatically generated" id="153" name="Google Shape;1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3230" y="3112902"/>
            <a:ext cx="2890039" cy="632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/>
          <p:nvPr>
            <p:ph type="title"/>
          </p:nvPr>
        </p:nvSpPr>
        <p:spPr>
          <a:xfrm>
            <a:off x="1389888" y="1234440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98" name="Google Shape;298;p10"/>
          <p:cNvSpPr txBox="1"/>
          <p:nvPr>
            <p:ph idx="11" type="ftr"/>
          </p:nvPr>
        </p:nvSpPr>
        <p:spPr>
          <a:xfrm>
            <a:off x="609904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299" name="Google Shape;299;p10"/>
          <p:cNvSpPr txBox="1"/>
          <p:nvPr>
            <p:ph idx="12" type="sldNum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0" name="Google Shape;300;p10"/>
          <p:cNvSpPr txBox="1"/>
          <p:nvPr>
            <p:ph idx="1" type="body"/>
          </p:nvPr>
        </p:nvSpPr>
        <p:spPr>
          <a:xfrm>
            <a:off x="5871873" y="3109316"/>
            <a:ext cx="5484975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Visit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www.playppt.com</a:t>
            </a:r>
            <a:r>
              <a:rPr lang="en-GB"/>
              <a:t> for more Educational &amp; Informational PPT</a:t>
            </a:r>
            <a:endParaRPr/>
          </a:p>
        </p:txBody>
      </p:sp>
      <p:pic>
        <p:nvPicPr>
          <p:cNvPr descr="Logo&#10;&#10;Description automatically generated" id="301" name="Google Shape;3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6729" y="2274468"/>
            <a:ext cx="3382151" cy="73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/>
          <p:nvPr>
            <p:ph type="title"/>
          </p:nvPr>
        </p:nvSpPr>
        <p:spPr>
          <a:xfrm>
            <a:off x="1170432" y="1399032"/>
            <a:ext cx="3236976" cy="4069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GB"/>
              <a:t>Topics</a:t>
            </a:r>
            <a:endParaRPr/>
          </a:p>
        </p:txBody>
      </p:sp>
      <p:sp>
        <p:nvSpPr>
          <p:cNvPr id="160" name="Google Shape;160;p2"/>
          <p:cNvSpPr txBox="1"/>
          <p:nvPr>
            <p:ph idx="1" type="body"/>
          </p:nvPr>
        </p:nvSpPr>
        <p:spPr>
          <a:xfrm>
            <a:off x="5788152" y="1527048"/>
            <a:ext cx="5111496" cy="3931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Introduction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Key Peoples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How does it work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How to use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Advantages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Limitations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161" name="Google Shape;161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162" name="Google Shape;16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163" name="Google Shape;1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170611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/>
          <p:nvPr>
            <p:ph type="title"/>
          </p:nvPr>
        </p:nvSpPr>
        <p:spPr>
          <a:xfrm>
            <a:off x="539496" y="365124"/>
            <a:ext cx="58064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71" name="Google Shape;171;p3"/>
          <p:cNvSpPr txBox="1"/>
          <p:nvPr>
            <p:ph idx="1" type="body"/>
          </p:nvPr>
        </p:nvSpPr>
        <p:spPr>
          <a:xfrm>
            <a:off x="539495" y="1671245"/>
            <a:ext cx="6478822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ChatGPT is an AI-powered chatbot developed by the Artificial Intelligence (AI) research company OpenAI based on GPT-3.5 and launched in November 2022.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It has a remarkable ability to interact in conversational dialogue form and provide responses that can appear surprisingly human.</a:t>
            </a:r>
            <a:endParaRPr sz="2200"/>
          </a:p>
        </p:txBody>
      </p:sp>
      <p:pic>
        <p:nvPicPr>
          <p:cNvPr id="172" name="Google Shape;172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57" r="16657" t="0"/>
          <a:stretch/>
        </p:blipFill>
        <p:spPr>
          <a:xfrm>
            <a:off x="7276679" y="1226410"/>
            <a:ext cx="2207045" cy="220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3232" y="2732083"/>
            <a:ext cx="3096808" cy="3096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175" name="Google Shape;17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176" name="Google Shape;17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2200" y="396242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GB"/>
              <a:t>Key Peoples</a:t>
            </a:r>
            <a:endParaRPr/>
          </a:p>
        </p:txBody>
      </p:sp>
      <p:sp>
        <p:nvSpPr>
          <p:cNvPr id="184" name="Google Shape;18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185" name="Google Shape;18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6" name="Google Shape;186;p4"/>
          <p:cNvGrpSpPr/>
          <p:nvPr/>
        </p:nvGrpSpPr>
        <p:grpSpPr>
          <a:xfrm>
            <a:off x="481319" y="2010437"/>
            <a:ext cx="11272820" cy="3239478"/>
            <a:chOff x="91175" y="781460"/>
            <a:chExt cx="11272820" cy="3239478"/>
          </a:xfrm>
        </p:grpSpPr>
        <p:sp>
          <p:nvSpPr>
            <p:cNvPr id="187" name="Google Shape;187;p4"/>
            <p:cNvSpPr/>
            <p:nvPr/>
          </p:nvSpPr>
          <p:spPr>
            <a:xfrm>
              <a:off x="366942" y="781460"/>
              <a:ext cx="1828799" cy="1828799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-13999" l="0" r="0" t="-13997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91175" y="295137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91175" y="295137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wentieth Century"/>
                <a:buNone/>
              </a:pPr>
              <a:r>
                <a:rPr b="0" i="0" lang="en-GB" sz="2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Sam Altman</a:t>
              </a:r>
              <a:br>
                <a:rPr b="0" i="0" lang="en-GB" sz="1600" u="none" cap="none" strike="noStrike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</a:br>
              <a:r>
                <a:rPr b="0" i="0" lang="en-GB" sz="16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CEO</a:t>
              </a: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91175" y="3417023"/>
              <a:ext cx="2389225" cy="603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178728" y="781460"/>
              <a:ext cx="1828799" cy="182879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898515" y="295137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2898515" y="295137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wentieth Century"/>
                <a:buNone/>
              </a:pPr>
              <a:r>
                <a:rPr b="0" i="0" lang="en-GB" sz="2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Ilya Sutskever</a:t>
              </a:r>
              <a:br>
                <a:rPr b="1" i="0" lang="en-GB" sz="16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</a:br>
              <a:r>
                <a:rPr b="0" i="0" lang="en-GB" sz="16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Co-Founder</a:t>
              </a: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898515" y="3417023"/>
              <a:ext cx="2389225" cy="603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6195126" y="781460"/>
              <a:ext cx="1828799" cy="182879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705855" y="2951374"/>
              <a:ext cx="2807340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5705855" y="2951374"/>
              <a:ext cx="2807340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wentieth Century"/>
                <a:buNone/>
              </a:pPr>
              <a:r>
                <a:rPr b="0" i="0" lang="en-GB" sz="2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Wojciech Zaremba</a:t>
              </a:r>
              <a:br>
                <a:rPr b="1" i="0" lang="en-GB" sz="16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</a:br>
              <a:r>
                <a:rPr b="0" i="0" lang="en-GB" sz="16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Co-Founder</a:t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251818" y="2539746"/>
              <a:ext cx="2389225" cy="603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9211524" y="781460"/>
              <a:ext cx="1828799" cy="1828799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-15998" l="0" r="0" t="-15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8931310" y="295137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8931310" y="2951374"/>
              <a:ext cx="2389225" cy="487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wentieth Century"/>
                <a:buNone/>
              </a:pPr>
              <a:r>
                <a:rPr b="0" i="0" lang="en-GB" sz="28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Elon Musk</a:t>
              </a:r>
              <a:br>
                <a:rPr b="1" i="0" lang="en-GB" sz="1600" u="none" cap="none" strike="noStrik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</a:br>
              <a:r>
                <a:rPr b="0" i="0" lang="en-GB" sz="16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Co-Founder</a:t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974770" y="3373469"/>
              <a:ext cx="2389225" cy="603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Logo&#10;&#10;Description automatically generated" id="203" name="Google Shape;20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82200" y="396242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/>
          <p:nvPr>
            <p:ph type="title"/>
          </p:nvPr>
        </p:nvSpPr>
        <p:spPr>
          <a:xfrm>
            <a:off x="841248" y="365760"/>
            <a:ext cx="512064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GB"/>
              <a:t>How does it work?</a:t>
            </a:r>
            <a:endParaRPr/>
          </a:p>
        </p:txBody>
      </p:sp>
      <p:sp>
        <p:nvSpPr>
          <p:cNvPr id="211" name="Google Shape;211;p5"/>
          <p:cNvSpPr txBox="1"/>
          <p:nvPr>
            <p:ph idx="1" type="body"/>
          </p:nvPr>
        </p:nvSpPr>
        <p:spPr>
          <a:xfrm>
            <a:off x="841248" y="1828800"/>
            <a:ext cx="5254752" cy="4352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GB" sz="1900"/>
              <a:t>ChatGPT uses a neural network architecture and unsupervised learning to generate responses.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GB" sz="1900"/>
              <a:t>To generate responses, ChatGPT uses a multi-layer transformer network, which is a type of deep learning architecture that has proven to be effective at processing natural language.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GB" sz="1900"/>
              <a:t>The model takes an input sentence, processes it using its internal knowledge, and then generates a response that is relevant to the input.</a:t>
            </a:r>
            <a:endParaRPr/>
          </a:p>
        </p:txBody>
      </p:sp>
      <p:pic>
        <p:nvPicPr>
          <p:cNvPr id="212" name="Google Shape;212;p5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32600" r="34022" t="0"/>
          <a:stretch/>
        </p:blipFill>
        <p:spPr>
          <a:xfrm>
            <a:off x="6699000" y="304800"/>
            <a:ext cx="2390450" cy="30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30644" r="15441" t="0"/>
          <a:stretch/>
        </p:blipFill>
        <p:spPr>
          <a:xfrm>
            <a:off x="8232525" y="2362600"/>
            <a:ext cx="3346975" cy="41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r>
              <a:rPr lang="en-GB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What is ChatGPT?</a:t>
            </a:r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216" name="Google Shape;2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2200" y="396242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>
            <p:ph type="title"/>
          </p:nvPr>
        </p:nvSpPr>
        <p:spPr>
          <a:xfrm>
            <a:off x="539496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GB"/>
              <a:t>How to use?</a:t>
            </a:r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>
            <a:off x="1070237" y="2126024"/>
            <a:ext cx="10051524" cy="2605951"/>
            <a:chOff x="3437" y="873296"/>
            <a:chExt cx="10051524" cy="2605951"/>
          </a:xfrm>
        </p:grpSpPr>
        <p:sp>
          <p:nvSpPr>
            <p:cNvPr id="225" name="Google Shape;225;p6"/>
            <p:cNvSpPr/>
            <p:nvPr/>
          </p:nvSpPr>
          <p:spPr>
            <a:xfrm>
              <a:off x="3437" y="873296"/>
              <a:ext cx="1861393" cy="2605950"/>
            </a:xfrm>
            <a:prstGeom prst="rect">
              <a:avLst/>
            </a:prstGeom>
            <a:solidFill>
              <a:srgbClr val="FBE2DE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3437" y="1863557"/>
              <a:ext cx="1861393" cy="1563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100" spcFirstLastPara="1" rIns="145100" wrap="square" tIns="33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Visit chat.openai.com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3242" y="1133891"/>
              <a:ext cx="781785" cy="7817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657732" y="1248381"/>
              <a:ext cx="552805" cy="55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0950" spcFirstLastPara="1" rIns="609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b="0" i="0" lang="en-GB" sz="38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1</a:t>
              </a:r>
              <a:endParaRPr b="0" i="0" sz="3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3437" y="3479175"/>
              <a:ext cx="1861393" cy="72"/>
            </a:xfrm>
            <a:prstGeom prst="rect">
              <a:avLst/>
            </a:prstGeom>
            <a:solidFill>
              <a:srgbClr val="5A5260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050970" y="873296"/>
              <a:ext cx="1861393" cy="2605950"/>
            </a:xfrm>
            <a:prstGeom prst="rect">
              <a:avLst/>
            </a:prstGeom>
            <a:solidFill>
              <a:srgbClr val="D9E8FC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2050970" y="1863557"/>
              <a:ext cx="1861393" cy="1563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100" spcFirstLastPara="1" rIns="145100" wrap="square" tIns="33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Login or Signup using your email id and phone number. Users can also use their WhatsApp number.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590774" y="1133891"/>
              <a:ext cx="781785" cy="7817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2705264" y="1248381"/>
              <a:ext cx="552805" cy="55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0950" spcFirstLastPara="1" rIns="609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b="0" i="0" lang="en-GB" sz="38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2</a:t>
              </a:r>
              <a:endParaRPr b="0" i="0" sz="3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050970" y="3479175"/>
              <a:ext cx="1861393" cy="72"/>
            </a:xfrm>
            <a:prstGeom prst="rect">
              <a:avLst/>
            </a:prstGeom>
            <a:solidFill>
              <a:srgbClr val="BE96F6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098503" y="873296"/>
              <a:ext cx="1861393" cy="2605950"/>
            </a:xfrm>
            <a:prstGeom prst="rect">
              <a:avLst/>
            </a:prstGeom>
            <a:solidFill>
              <a:srgbClr val="D1F5F2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4098503" y="1863557"/>
              <a:ext cx="1861393" cy="1563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100" spcFirstLastPara="1" rIns="145100" wrap="square" tIns="33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After signing up the main window will open. Under the info about ChatGPT, you will see a search bar.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638307" y="1133891"/>
              <a:ext cx="781785" cy="7817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 txBox="1"/>
            <p:nvPr/>
          </p:nvSpPr>
          <p:spPr>
            <a:xfrm>
              <a:off x="4752797" y="1248381"/>
              <a:ext cx="552805" cy="55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0950" spcFirstLastPara="1" rIns="609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b="0" i="0" lang="en-GB" sz="38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3</a:t>
              </a:r>
              <a:endParaRPr b="0" i="0" sz="3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098503" y="3479175"/>
              <a:ext cx="1861393" cy="72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6146036" y="873296"/>
              <a:ext cx="1861393" cy="2605950"/>
            </a:xfrm>
            <a:prstGeom prst="rect">
              <a:avLst/>
            </a:prstGeom>
            <a:solidFill>
              <a:srgbClr val="F1E9FD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6146036" y="1863557"/>
              <a:ext cx="1861393" cy="1563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100" spcFirstLastPara="1" rIns="145100" wrap="square" tIns="33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Write your question in the search bar and enter. 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6685840" y="1133891"/>
              <a:ext cx="781785" cy="7817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 txBox="1"/>
            <p:nvPr/>
          </p:nvSpPr>
          <p:spPr>
            <a:xfrm>
              <a:off x="6800330" y="1248381"/>
              <a:ext cx="552805" cy="55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0950" spcFirstLastPara="1" rIns="609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b="0" i="0" lang="en-GB" sz="38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4</a:t>
              </a:r>
              <a:endParaRPr b="0" i="0" sz="3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146036" y="3479175"/>
              <a:ext cx="1861393" cy="72"/>
            </a:xfrm>
            <a:prstGeom prst="rect">
              <a:avLst/>
            </a:prstGeom>
            <a:solidFill>
              <a:srgbClr val="2AC2B1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8193568" y="873296"/>
              <a:ext cx="1861393" cy="2605950"/>
            </a:xfrm>
            <a:prstGeom prst="rect">
              <a:avLst/>
            </a:prstGeom>
            <a:solidFill>
              <a:srgbClr val="FEE9D0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 txBox="1"/>
            <p:nvPr/>
          </p:nvSpPr>
          <p:spPr>
            <a:xfrm>
              <a:off x="8193568" y="1863557"/>
              <a:ext cx="1861393" cy="1563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30200" lIns="145100" spcFirstLastPara="1" rIns="145100" wrap="square" tIns="33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venir"/>
                <a:buNone/>
              </a:pPr>
              <a:r>
                <a:rPr b="0" i="0" lang="en-GB" sz="13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The AI will take a few seconds and will give you a related prompt. </a:t>
              </a:r>
              <a:endParaRPr b="0" i="0" sz="1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8733372" y="1133891"/>
              <a:ext cx="781785" cy="7817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 txBox="1"/>
            <p:nvPr/>
          </p:nvSpPr>
          <p:spPr>
            <a:xfrm>
              <a:off x="8847862" y="1248381"/>
              <a:ext cx="552805" cy="552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60950" spcFirstLastPara="1" rIns="609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venir"/>
                <a:buNone/>
              </a:pPr>
              <a:r>
                <a:rPr b="0" i="0" lang="en-GB" sz="3800" u="none" cap="none" strike="noStrik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rPr>
                <a:t>5</a:t>
              </a:r>
              <a:endParaRPr b="0" i="0" sz="3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193568" y="3479175"/>
              <a:ext cx="1861393" cy="72"/>
            </a:xfrm>
            <a:prstGeom prst="rect">
              <a:avLst/>
            </a:prstGeom>
            <a:solidFill>
              <a:srgbClr val="FF9513"/>
            </a:solidFill>
            <a:ln cap="flat" cmpd="sng" w="12700">
              <a:solidFill>
                <a:srgbClr val="FF951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251" name="Google Shape;25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396242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6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GB"/>
              <a:t>Advantages</a:t>
            </a:r>
            <a:endParaRPr/>
          </a:p>
        </p:txBody>
      </p:sp>
      <p:sp>
        <p:nvSpPr>
          <p:cNvPr id="260" name="Google Shape;260;p7"/>
          <p:cNvSpPr txBox="1"/>
          <p:nvPr>
            <p:ph idx="2" type="body"/>
          </p:nvPr>
        </p:nvSpPr>
        <p:spPr>
          <a:xfrm>
            <a:off x="839788" y="169755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It gives productivity boost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It is easy to use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It provides quick and accurate responses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It imitates human conversation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It has ability to learn and adapt quickly to new information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It can remember earlier comments in a conversation and recount them to the user</a:t>
            </a:r>
            <a:endParaRPr/>
          </a:p>
        </p:txBody>
      </p:sp>
      <p:sp>
        <p:nvSpPr>
          <p:cNvPr id="261" name="Google Shape;261;p7"/>
          <p:cNvSpPr txBox="1"/>
          <p:nvPr>
            <p:ph idx="4" type="body"/>
          </p:nvPr>
        </p:nvSpPr>
        <p:spPr>
          <a:xfrm>
            <a:off x="6019006" y="1586706"/>
            <a:ext cx="5183188" cy="3795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It can provide description, answers, and solutions to complex questions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It can write high quality website content, answer customer inquiries, and solve maths equations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It can even compose music and produce works of fiction such as short stories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It can also write and debug computer programs.</a:t>
            </a:r>
            <a:endParaRPr/>
          </a:p>
        </p:txBody>
      </p:sp>
      <p:sp>
        <p:nvSpPr>
          <p:cNvPr id="262" name="Google Shape;26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263" name="Google Shape;26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264" name="Google Shape;2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396242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7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GB"/>
              <a:t>Limitations</a:t>
            </a:r>
            <a:endParaRPr/>
          </a:p>
        </p:txBody>
      </p:sp>
      <p:sp>
        <p:nvSpPr>
          <p:cNvPr id="272" name="Google Shape;272;p8"/>
          <p:cNvSpPr txBox="1"/>
          <p:nvPr>
            <p:ph idx="2" type="body"/>
          </p:nvPr>
        </p:nvSpPr>
        <p:spPr>
          <a:xfrm>
            <a:off x="839788" y="169755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It is limited by the quality and quantity of the data it has been trained on.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It does not provide toxic or harmful responses.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It is limited to knowledge of recent events</a:t>
            </a:r>
            <a:endParaRPr/>
          </a:p>
        </p:txBody>
      </p:sp>
      <p:sp>
        <p:nvSpPr>
          <p:cNvPr id="273" name="Google Shape;273;p8"/>
          <p:cNvSpPr txBox="1"/>
          <p:nvPr>
            <p:ph idx="4" type="body"/>
          </p:nvPr>
        </p:nvSpPr>
        <p:spPr>
          <a:xfrm>
            <a:off x="6019006" y="1586706"/>
            <a:ext cx="5183188" cy="3795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It is not always able to provide accurate answers to specific questions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It is unilingual and does not understand any other language other than English</a:t>
            </a:r>
            <a:endParaRPr/>
          </a:p>
        </p:txBody>
      </p:sp>
      <p:sp>
        <p:nvSpPr>
          <p:cNvPr id="274" name="Google Shape;27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275" name="Google Shape;27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Logo&#10;&#10;Description automatically generated" id="276" name="Google Shape;27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82200" y="396242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8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ChatGPT?</a:t>
            </a:r>
            <a:endParaRPr/>
          </a:p>
        </p:txBody>
      </p:sp>
      <p:sp>
        <p:nvSpPr>
          <p:cNvPr id="285" name="Google Shape;28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6" name="Google Shape;286;p9"/>
          <p:cNvSpPr/>
          <p:nvPr/>
        </p:nvSpPr>
        <p:spPr>
          <a:xfrm flipH="1" rot="-1433260">
            <a:off x="2607299" y="8363"/>
            <a:ext cx="6816262" cy="6816262"/>
          </a:xfrm>
          <a:prstGeom prst="arc">
            <a:avLst>
              <a:gd fmla="val 16200000" name="adj1"/>
              <a:gd fmla="val 20401595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288" name="Google Shape;2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2200" y="396242"/>
            <a:ext cx="1778400" cy="3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/>
          <p:nvPr/>
        </p:nvSpPr>
        <p:spPr>
          <a:xfrm>
            <a:off x="3053525" y="313150"/>
            <a:ext cx="5923800" cy="5985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None/>
            </a:pPr>
            <a:r>
              <a:rPr lang="en-GB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OpenAI’s ChatGPT turned that simple experience into something entirely different. It is path-breaking example of an AI chatbot. </a:t>
            </a:r>
            <a:br>
              <a:rPr lang="en-GB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br>
              <a:rPr lang="en-GB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GB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Although there are still some shortcomings, the performance of ChatGPT is enough to make us feel amazing.</a:t>
            </a:r>
            <a:endParaRPr/>
          </a:p>
        </p:txBody>
      </p:sp>
      <p:sp>
        <p:nvSpPr>
          <p:cNvPr id="290" name="Google Shape;290;p9"/>
          <p:cNvSpPr txBox="1"/>
          <p:nvPr/>
        </p:nvSpPr>
        <p:spPr>
          <a:xfrm>
            <a:off x="154062" y="6356350"/>
            <a:ext cx="20327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sng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www.playppt.com</a:t>
            </a:r>
            <a:r>
              <a:rPr b="0" i="0" lang="en-GB" sz="12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/>
          </a:p>
        </p:txBody>
      </p:sp>
      <p:sp>
        <p:nvSpPr>
          <p:cNvPr id="291" name="Google Shape;291;p9"/>
          <p:cNvSpPr txBox="1"/>
          <p:nvPr>
            <p:ph idx="1" type="body"/>
          </p:nvPr>
        </p:nvSpPr>
        <p:spPr>
          <a:xfrm>
            <a:off x="3496330" y="5164055"/>
            <a:ext cx="50382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Conclusion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apesVTI">
  <a:themeElements>
    <a:clrScheme name="Shape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2020-09-02T01:08:08Z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